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entation.xml" ContentType="application/vnd.openxmlformats-officedocument.presentationml.presentation.main+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12.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35.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handoutMasterIdLst>
    <p:handoutMasterId r:id="rId45"/>
  </p:handoutMasterIdLst>
  <p:sldIdLst>
    <p:sldId id="256" r:id="rId5"/>
    <p:sldId id="260" r:id="rId6"/>
    <p:sldId id="308" r:id="rId7"/>
    <p:sldId id="402" r:id="rId8"/>
    <p:sldId id="403" r:id="rId9"/>
    <p:sldId id="408" r:id="rId10"/>
    <p:sldId id="341" r:id="rId11"/>
    <p:sldId id="445" r:id="rId12"/>
    <p:sldId id="447" r:id="rId13"/>
    <p:sldId id="446" r:id="rId14"/>
    <p:sldId id="448" r:id="rId15"/>
    <p:sldId id="449" r:id="rId16"/>
    <p:sldId id="450" r:id="rId17"/>
    <p:sldId id="452" r:id="rId18"/>
    <p:sldId id="455" r:id="rId19"/>
    <p:sldId id="301" r:id="rId20"/>
    <p:sldId id="343" r:id="rId21"/>
    <p:sldId id="453" r:id="rId22"/>
    <p:sldId id="454" r:id="rId23"/>
    <p:sldId id="300" r:id="rId24"/>
    <p:sldId id="344" r:id="rId25"/>
    <p:sldId id="457" r:id="rId26"/>
    <p:sldId id="458" r:id="rId27"/>
    <p:sldId id="456" r:id="rId28"/>
    <p:sldId id="459" r:id="rId29"/>
    <p:sldId id="460" r:id="rId30"/>
    <p:sldId id="461" r:id="rId31"/>
    <p:sldId id="462" r:id="rId32"/>
    <p:sldId id="428" r:id="rId33"/>
    <p:sldId id="385" r:id="rId34"/>
    <p:sldId id="429" r:id="rId35"/>
    <p:sldId id="358" r:id="rId36"/>
    <p:sldId id="463" r:id="rId37"/>
    <p:sldId id="464" r:id="rId38"/>
    <p:sldId id="465" r:id="rId39"/>
    <p:sldId id="466" r:id="rId40"/>
    <p:sldId id="361" r:id="rId41"/>
    <p:sldId id="324" r:id="rId42"/>
    <p:sldId id="258" r:id="rId4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rley, Kari" initials="WK" lastIdx="14" clrIdx="0">
    <p:extLst>
      <p:ext uri="{19B8F6BF-5375-455C-9EA6-DF929625EA0E}">
        <p15:presenceInfo xmlns:p15="http://schemas.microsoft.com/office/powerpoint/2012/main" userId="S::karworley@pa.gov::aa79741e-7ed4-4d72-9a49-affc57beb2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070C0"/>
    <a:srgbClr val="FF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A31A57-3A17-4E8E-B6C6-EBD925B886AF}" v="46" dt="2024-07-08T13:24:10.8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9" autoAdjust="0"/>
    <p:restoredTop sz="37015" autoAdjust="0"/>
  </p:normalViewPr>
  <p:slideViewPr>
    <p:cSldViewPr>
      <p:cViewPr varScale="1">
        <p:scale>
          <a:sx n="28" d="100"/>
          <a:sy n="28" d="100"/>
        </p:scale>
        <p:origin x="2166" y="48"/>
      </p:cViewPr>
      <p:guideLst>
        <p:guide orient="horz" pos="2160"/>
        <p:guide pos="2880"/>
      </p:guideLst>
    </p:cSldViewPr>
  </p:slideViewPr>
  <p:outlineViewPr>
    <p:cViewPr>
      <p:scale>
        <a:sx n="33" d="100"/>
        <a:sy n="33" d="100"/>
      </p:scale>
      <p:origin x="0" y="-2532"/>
    </p:cViewPr>
  </p:outlineViewPr>
  <p:notesTextViewPr>
    <p:cViewPr>
      <p:scale>
        <a:sx n="100" d="100"/>
        <a:sy n="100" d="100"/>
      </p:scale>
      <p:origin x="0" y="0"/>
    </p:cViewPr>
  </p:notesTextViewPr>
  <p:sorterViewPr>
    <p:cViewPr>
      <p:scale>
        <a:sx n="100" d="100"/>
        <a:sy n="100" d="100"/>
      </p:scale>
      <p:origin x="0" y="-62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5138"/>
          </a:xfrm>
          <a:prstGeom prst="rect">
            <a:avLst/>
          </a:prstGeom>
        </p:spPr>
        <p:txBody>
          <a:bodyPr vert="horz" lIns="91391" tIns="45694" rIns="91391" bIns="45694" rtlCol="0"/>
          <a:lstStyle>
            <a:lvl1pPr algn="l">
              <a:defRPr sz="1300"/>
            </a:lvl1pPr>
          </a:lstStyle>
          <a:p>
            <a:pPr>
              <a:defRPr/>
            </a:pPr>
            <a:endParaRPr lang="en-US" dirty="0"/>
          </a:p>
        </p:txBody>
      </p:sp>
      <p:sp>
        <p:nvSpPr>
          <p:cNvPr id="3" name="Date Placeholder 2"/>
          <p:cNvSpPr>
            <a:spLocks noGrp="1"/>
          </p:cNvSpPr>
          <p:nvPr>
            <p:ph type="dt" sz="quarter" idx="1"/>
          </p:nvPr>
        </p:nvSpPr>
        <p:spPr>
          <a:xfrm>
            <a:off x="3970339" y="2"/>
            <a:ext cx="3038475" cy="465138"/>
          </a:xfrm>
          <a:prstGeom prst="rect">
            <a:avLst/>
          </a:prstGeom>
        </p:spPr>
        <p:txBody>
          <a:bodyPr vert="horz" lIns="91391" tIns="45694" rIns="91391" bIns="45694" rtlCol="0"/>
          <a:lstStyle>
            <a:lvl1pPr algn="r">
              <a:defRPr sz="1300"/>
            </a:lvl1pPr>
          </a:lstStyle>
          <a:p>
            <a:pPr>
              <a:defRPr/>
            </a:pPr>
            <a:fld id="{2CE9EC32-6190-4C11-A188-AF85C818A172}" type="datetimeFigureOut">
              <a:rPr lang="en-US"/>
              <a:pPr>
                <a:defRPr/>
              </a:pPr>
              <a:t>7/23/2024</a:t>
            </a:fld>
            <a:endParaRPr lang="en-US" dirty="0"/>
          </a:p>
        </p:txBody>
      </p:sp>
      <p:sp>
        <p:nvSpPr>
          <p:cNvPr id="4" name="Footer Placeholder 3"/>
          <p:cNvSpPr>
            <a:spLocks noGrp="1"/>
          </p:cNvSpPr>
          <p:nvPr>
            <p:ph type="ftr" sz="quarter" idx="2"/>
          </p:nvPr>
        </p:nvSpPr>
        <p:spPr>
          <a:xfrm>
            <a:off x="2" y="8829676"/>
            <a:ext cx="3038475" cy="465138"/>
          </a:xfrm>
          <a:prstGeom prst="rect">
            <a:avLst/>
          </a:prstGeom>
        </p:spPr>
        <p:txBody>
          <a:bodyPr vert="horz" lIns="91391" tIns="45694" rIns="91391" bIns="45694" rtlCol="0" anchor="b"/>
          <a:lstStyle>
            <a:lvl1pPr algn="l">
              <a:defRPr sz="1300"/>
            </a:lvl1pPr>
          </a:lstStyle>
          <a:p>
            <a:pPr>
              <a:defRPr/>
            </a:pPr>
            <a:endParaRPr lang="en-US" dirty="0"/>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391" tIns="45694" rIns="91391" bIns="45694" rtlCol="0" anchor="b"/>
          <a:lstStyle>
            <a:lvl1pPr algn="r">
              <a:defRPr sz="1300"/>
            </a:lvl1pPr>
          </a:lstStyle>
          <a:p>
            <a:pPr>
              <a:defRPr/>
            </a:pPr>
            <a:fld id="{EAD3EDB6-40A3-4D17-968A-5C8B903F11DD}" type="slidenum">
              <a:rPr lang="en-US"/>
              <a:pPr>
                <a:defRPr/>
              </a:pPr>
              <a:t>‹#›</a:t>
            </a:fld>
            <a:endParaRPr lang="en-US" dirty="0"/>
          </a:p>
        </p:txBody>
      </p:sp>
    </p:spTree>
    <p:extLst>
      <p:ext uri="{BB962C8B-B14F-4D97-AF65-F5344CB8AC3E}">
        <p14:creationId xmlns:p14="http://schemas.microsoft.com/office/powerpoint/2010/main" val="3882132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5138"/>
          </a:xfrm>
          <a:prstGeom prst="rect">
            <a:avLst/>
          </a:prstGeom>
        </p:spPr>
        <p:txBody>
          <a:bodyPr vert="horz" lIns="92779" tIns="46390" rIns="92779" bIns="46390" rtlCol="0"/>
          <a:lstStyle>
            <a:lvl1pPr algn="l">
              <a:defRPr sz="1300"/>
            </a:lvl1pPr>
          </a:lstStyle>
          <a:p>
            <a:pPr>
              <a:defRPr/>
            </a:pPr>
            <a:endParaRPr lang="en-US" dirty="0"/>
          </a:p>
        </p:txBody>
      </p:sp>
      <p:sp>
        <p:nvSpPr>
          <p:cNvPr id="3" name="Date Placeholder 2"/>
          <p:cNvSpPr>
            <a:spLocks noGrp="1"/>
          </p:cNvSpPr>
          <p:nvPr>
            <p:ph type="dt" idx="1"/>
          </p:nvPr>
        </p:nvSpPr>
        <p:spPr>
          <a:xfrm>
            <a:off x="3970339" y="2"/>
            <a:ext cx="3038475" cy="465138"/>
          </a:xfrm>
          <a:prstGeom prst="rect">
            <a:avLst/>
          </a:prstGeom>
        </p:spPr>
        <p:txBody>
          <a:bodyPr vert="horz" lIns="92779" tIns="46390" rIns="92779" bIns="46390" rtlCol="0"/>
          <a:lstStyle>
            <a:lvl1pPr algn="r">
              <a:defRPr sz="1300"/>
            </a:lvl1pPr>
          </a:lstStyle>
          <a:p>
            <a:pPr>
              <a:defRPr/>
            </a:pPr>
            <a:fld id="{117B5B5E-B059-4696-945B-EEFB1DBB7529}" type="datetimeFigureOut">
              <a:rPr lang="en-US"/>
              <a:pPr>
                <a:defRPr/>
              </a:pPr>
              <a:t>7/23/2024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779" tIns="46390" rIns="92779" bIns="46390" rtlCol="0" anchor="ctr"/>
          <a:lstStyle/>
          <a:p>
            <a:pPr lvl="0"/>
            <a:endParaRPr lang="en-US" noProof="0" dirty="0"/>
          </a:p>
        </p:txBody>
      </p:sp>
      <p:sp>
        <p:nvSpPr>
          <p:cNvPr id="5" name="Notes Placeholder 4"/>
          <p:cNvSpPr>
            <a:spLocks noGrp="1"/>
          </p:cNvSpPr>
          <p:nvPr>
            <p:ph type="body" sz="quarter" idx="3"/>
          </p:nvPr>
        </p:nvSpPr>
        <p:spPr>
          <a:xfrm>
            <a:off x="701675" y="4416427"/>
            <a:ext cx="5607051" cy="4183063"/>
          </a:xfrm>
          <a:prstGeom prst="rect">
            <a:avLst/>
          </a:prstGeom>
        </p:spPr>
        <p:txBody>
          <a:bodyPr vert="horz" lIns="92779" tIns="46390" rIns="92779" bIns="4639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29676"/>
            <a:ext cx="3038475" cy="465138"/>
          </a:xfrm>
          <a:prstGeom prst="rect">
            <a:avLst/>
          </a:prstGeom>
        </p:spPr>
        <p:txBody>
          <a:bodyPr vert="horz" lIns="92779" tIns="46390" rIns="92779" bIns="46390" rtlCol="0" anchor="b"/>
          <a:lstStyle>
            <a:lvl1pPr algn="l">
              <a:defRPr sz="1300"/>
            </a:lvl1pPr>
          </a:lstStyle>
          <a:p>
            <a:pPr>
              <a:defRPr/>
            </a:pPr>
            <a:endParaRPr lang="en-US" dirty="0"/>
          </a:p>
        </p:txBody>
      </p:sp>
      <p:sp>
        <p:nvSpPr>
          <p:cNvPr id="7" name="Slide Number Placeholder 6"/>
          <p:cNvSpPr>
            <a:spLocks noGrp="1"/>
          </p:cNvSpPr>
          <p:nvPr>
            <p:ph type="sldNum" sz="quarter" idx="5"/>
          </p:nvPr>
        </p:nvSpPr>
        <p:spPr>
          <a:xfrm>
            <a:off x="3970339" y="8829676"/>
            <a:ext cx="3038475" cy="465138"/>
          </a:xfrm>
          <a:prstGeom prst="rect">
            <a:avLst/>
          </a:prstGeom>
        </p:spPr>
        <p:txBody>
          <a:bodyPr vert="horz" lIns="92779" tIns="46390" rIns="92779" bIns="46390" rtlCol="0" anchor="b"/>
          <a:lstStyle>
            <a:lvl1pPr algn="r">
              <a:defRPr sz="1300"/>
            </a:lvl1pPr>
          </a:lstStyle>
          <a:p>
            <a:pPr>
              <a:defRPr/>
            </a:pPr>
            <a:fld id="{421A4730-CA4E-40AB-8B10-E6E74B2FFE03}" type="slidenum">
              <a:rPr lang="en-US"/>
              <a:pPr>
                <a:defRPr/>
              </a:pPr>
              <a:t>‹#›</a:t>
            </a:fld>
            <a:endParaRPr lang="en-US" dirty="0"/>
          </a:p>
        </p:txBody>
      </p:sp>
    </p:spTree>
    <p:extLst>
      <p:ext uri="{BB962C8B-B14F-4D97-AF65-F5344CB8AC3E}">
        <p14:creationId xmlns:p14="http://schemas.microsoft.com/office/powerpoint/2010/main" val="3084335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ducation.pa.gov/Pages/default.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education.pa.gov/DataAndReporting/PIMS/PIMSTPS/Pages/default.asp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www.education.pa.gov/"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mailto:ra-catsdata@pa.gov" TargetMode="External"/><Relationship Id="rId2" Type="http://schemas.openxmlformats.org/officeDocument/2006/relationships/slide" Target="../slides/slide38.xml"/><Relationship Id="rId1" Type="http://schemas.openxmlformats.org/officeDocument/2006/relationships/notesMaster" Target="../notesMasters/notesMaster1.xml"/><Relationship Id="rId6" Type="http://schemas.openxmlformats.org/officeDocument/2006/relationships/hyperlink" Target="mailto:RA-ddqdatacollection@pa.gov" TargetMode="External"/><Relationship Id="rId5" Type="http://schemas.openxmlformats.org/officeDocument/2006/relationships/hyperlink" Target="mailto:moburton@pa.gov" TargetMode="External"/><Relationship Id="rId4" Type="http://schemas.openxmlformats.org/officeDocument/2006/relationships/hyperlink" Target="mailto:trareading@pa.gov" TargetMode="Externa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Hello, my name is Stacey McCreary, and I am with the Pennsylvania Department of Education’s Data Quality Office; and I’d like to welcome you to this webinar dedicated to the PIMS Perkins Postsecondary 2023-24 student data submission for Perkins End of Year Collection.  </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We ask that all Higher Education Institutions representatives who are unfamiliar with this data collection, listen to and view the slides in this webinar.  If you have additional questions beyond the content of this webinar, you may e-mail the PDE contacts noted at the end of the PowerPoint, as appropriate.  </a:t>
            </a:r>
          </a:p>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1</a:t>
            </a:fld>
            <a:endParaRPr lang="en-US" altLang="en-US" dirty="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have an occupational objective that is consistent with gainful employment opportunities (as opposed to volunteer) available at the local, regional, or state level.</a:t>
            </a:r>
          </a:p>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involve a planned coherent sequence of courses, and also shall have at least 50 percent of the course work (minimum of 15 credit hours) devoted to the development of directly related job skills and knowledge including, but not necessarily limited to: training labs, work experience, on-the-job cooperative experience, and clinical work.</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10</a:t>
            </a:fld>
            <a:endParaRPr lang="en-US" dirty="0"/>
          </a:p>
        </p:txBody>
      </p:sp>
    </p:spTree>
    <p:extLst>
      <p:ext uri="{BB962C8B-B14F-4D97-AF65-F5344CB8AC3E}">
        <p14:creationId xmlns:p14="http://schemas.microsoft.com/office/powerpoint/2010/main" val="3930483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be designed in such a way that all postsecondary-level requirements, including requirements for admission to the program or for courses within the program, can be completed in two calendar years (24 months) or less when pursued by a full-time student.</a:t>
            </a:r>
          </a:p>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must offer formal recognition for completion. Acknowledgment may be an associate degree, diploma, certificate, or other recognition, including registered apprenticeship, which is less than a baccalaureate degree.</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11</a:t>
            </a:fld>
            <a:endParaRPr lang="en-US" dirty="0"/>
          </a:p>
        </p:txBody>
      </p:sp>
    </p:spTree>
    <p:extLst>
      <p:ext uri="{BB962C8B-B14F-4D97-AF65-F5344CB8AC3E}">
        <p14:creationId xmlns:p14="http://schemas.microsoft.com/office/powerpoint/2010/main" val="2954497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Each program must be under the direct control of the institution regarding curriculum, faculty, admissions, work experience, on-the-job cooperative experience, and clinical work.</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12</a:t>
            </a:fld>
            <a:endParaRPr lang="en-US" dirty="0"/>
          </a:p>
        </p:txBody>
      </p:sp>
    </p:spTree>
    <p:extLst>
      <p:ext uri="{BB962C8B-B14F-4D97-AF65-F5344CB8AC3E}">
        <p14:creationId xmlns:p14="http://schemas.microsoft.com/office/powerpoint/2010/main" val="993287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latin typeface="Arial" panose="020B0604020202020204" pitchFamily="34" charset="0"/>
                <a:cs typeface="Arial" panose="020B0604020202020204" pitchFamily="34" charset="0"/>
              </a:rPr>
              <a:t>Now, let’s take a closer look at the PIMS Perkins Postsecondary Templates, the template rules and their data fields.</a:t>
            </a:r>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13</a:t>
            </a:fld>
            <a:endParaRPr lang="en-US" altLang="en-US" dirty="0">
              <a:latin typeface="Arial" charset="0"/>
            </a:endParaRPr>
          </a:p>
        </p:txBody>
      </p:sp>
    </p:spTree>
    <p:extLst>
      <p:ext uri="{BB962C8B-B14F-4D97-AF65-F5344CB8AC3E}">
        <p14:creationId xmlns:p14="http://schemas.microsoft.com/office/powerpoint/2010/main" val="3539936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Some template rules to keep in mind.</a:t>
            </a:r>
          </a:p>
          <a:p>
            <a:pPr>
              <a:lnSpc>
                <a:spcPct val="115000"/>
              </a:lnSpc>
              <a:spcBef>
                <a:spcPts val="0"/>
              </a:spcBef>
              <a:spcAft>
                <a:spcPts val="0"/>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marL="228600"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Templates have dependencies.  Meaning the PS Student Institution Template must be uploaded prior to uploading the Campus Student Program Fact Template or the templates must be uploaded together.</a:t>
            </a:r>
          </a:p>
          <a:p>
            <a:pPr marL="228600"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File Naming Convention. There is a specific file naming convention in order to upload templates in PS PIMS.</a:t>
            </a:r>
          </a:p>
          <a:p>
            <a:pPr marL="685800" lvl="1"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The files must be comma delimited or csv or tab delimited or txt</a:t>
            </a:r>
          </a:p>
          <a:p>
            <a:pPr marL="685800" lvl="1"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The naming convention includes the AUN of the Insitution_TargetTableName_4 digit year, 2 digit month, 2 digit day, 2 digit hour, and 2 digit minutes.</a:t>
            </a:r>
          </a:p>
          <a:p>
            <a:pPr marL="228600" lvl="0"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All fields may not contain data but all fields within the template MUST BE accounted for in order to transmit data.</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14</a:t>
            </a:fld>
            <a:endParaRPr lang="en-US" dirty="0"/>
          </a:p>
        </p:txBody>
      </p:sp>
    </p:spTree>
    <p:extLst>
      <p:ext uri="{BB962C8B-B14F-4D97-AF65-F5344CB8AC3E}">
        <p14:creationId xmlns:p14="http://schemas.microsoft.com/office/powerpoint/2010/main" val="811736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Template Rules</a:t>
            </a:r>
          </a:p>
          <a:p>
            <a:r>
              <a:rPr lang="en-US" dirty="0"/>
              <a:t>4. Fields in the template are marked R for required, O for optional , and CR for conditionally required.  Conditionally required means based on a previous field entry, you will need to enter data in this field as well.</a:t>
            </a:r>
          </a:p>
          <a:p>
            <a:endParaRPr lang="en-US" dirty="0"/>
          </a:p>
          <a:p>
            <a:r>
              <a:rPr lang="en-US" dirty="0"/>
              <a:t>5. For the PS Student Institution Template – there should be one record per student/per institution/per academic year.</a:t>
            </a:r>
          </a:p>
          <a:p>
            <a:endParaRPr lang="en-US" dirty="0"/>
          </a:p>
          <a:p>
            <a:r>
              <a:rPr lang="en-US" dirty="0"/>
              <a:t>6. For the Campus Student Program Fact Template – One record per student per institution per campus per academic year per category set code per measure.  This template will have multiple records per student.  We will look at this more closely is a short while.</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15</a:t>
            </a:fld>
            <a:endParaRPr lang="en-US" dirty="0"/>
          </a:p>
        </p:txBody>
      </p:sp>
    </p:spTree>
    <p:extLst>
      <p:ext uri="{BB962C8B-B14F-4D97-AF65-F5344CB8AC3E}">
        <p14:creationId xmlns:p14="http://schemas.microsoft.com/office/powerpoint/2010/main" val="337210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closer look at the PS Student Institution Template. Remember this template has one record per student. The demographics you report on this template are used for the </a:t>
            </a:r>
            <a:r>
              <a:rPr lang="en-US" sz="1200" dirty="0">
                <a:effectLst/>
                <a:latin typeface="Arial" panose="020B0604020202020204" pitchFamily="34" charset="0"/>
                <a:ea typeface="Calibri" panose="020F0502020204030204" pitchFamily="34" charset="0"/>
              </a:rPr>
              <a:t>Consolidated Annual Report (CAR)  Performance Indicators.  </a:t>
            </a:r>
          </a:p>
          <a:p>
            <a:endParaRPr lang="en-US" sz="1200" dirty="0">
              <a:effectLst/>
              <a:latin typeface="Arial" panose="020B0604020202020204" pitchFamily="34" charset="0"/>
            </a:endParaRPr>
          </a:p>
          <a:p>
            <a:r>
              <a:rPr lang="en-US" sz="1200" dirty="0">
                <a:effectLst/>
                <a:latin typeface="Arial" panose="020B0604020202020204" pitchFamily="34" charset="0"/>
              </a:rPr>
              <a:t>Field #1 – Institution ID. This is your 9 digit AUN Number</a:t>
            </a:r>
          </a:p>
          <a:p>
            <a:r>
              <a:rPr lang="en-US" sz="1200" dirty="0">
                <a:effectLst/>
                <a:latin typeface="Arial" panose="020B0604020202020204" pitchFamily="34" charset="0"/>
              </a:rPr>
              <a:t>Field #2 – PASecureID. This is the 10 digit student number created in PASecureID application.</a:t>
            </a:r>
          </a:p>
          <a:p>
            <a:r>
              <a:rPr lang="en-US" sz="1200" dirty="0">
                <a:effectLst/>
                <a:latin typeface="Arial" panose="020B0604020202020204" pitchFamily="34" charset="0"/>
              </a:rPr>
              <a:t>Field #3 – Collection Term.  This should be populated with EOY.</a:t>
            </a:r>
          </a:p>
          <a:p>
            <a:r>
              <a:rPr lang="en-US" sz="1200" dirty="0">
                <a:effectLst/>
                <a:latin typeface="Arial" panose="020B0604020202020204" pitchFamily="34" charset="0"/>
              </a:rPr>
              <a:t>Field #4 – Collection Type. This should be populated with PERKINS.</a:t>
            </a:r>
          </a:p>
          <a:p>
            <a:r>
              <a:rPr lang="en-US" sz="1200" dirty="0">
                <a:effectLst/>
                <a:latin typeface="Arial" panose="020B0604020202020204" pitchFamily="34" charset="0"/>
              </a:rPr>
              <a:t>Field #5 – Academic Year. This should be populated with 2024.</a:t>
            </a:r>
          </a:p>
          <a:p>
            <a:r>
              <a:rPr lang="en-US" sz="1200" dirty="0">
                <a:effectLst/>
                <a:latin typeface="Arial" panose="020B0604020202020204" pitchFamily="34" charset="0"/>
              </a:rPr>
              <a:t>Fields #7-9, 41 to 47 – Student’s Name and address.  This is the student’s legal full last, first and middle name.  This is the student’s legal address with no punctuation.  Do not use commas, periods, or number signs.</a:t>
            </a:r>
          </a:p>
          <a:p>
            <a:r>
              <a:rPr lang="en-US" sz="1200" dirty="0">
                <a:effectLst/>
                <a:latin typeface="Arial" panose="020B0604020202020204" pitchFamily="34" charset="0"/>
              </a:rPr>
              <a:t>Field #10 – Birth Date.  This is the student’s date of birth.</a:t>
            </a:r>
          </a:p>
          <a:p>
            <a:r>
              <a:rPr lang="en-US" sz="1200" dirty="0">
                <a:effectLst/>
                <a:latin typeface="Arial" panose="020B0604020202020204" pitchFamily="34" charset="0"/>
              </a:rPr>
              <a:t>Field #12 – PS Local Student ID. This is the student number for the student in your local system.</a:t>
            </a:r>
          </a:p>
          <a:p>
            <a:endParaRPr lang="en-US" sz="1200"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16</a:t>
            </a:fld>
            <a:endParaRPr lang="en-US" dirty="0"/>
          </a:p>
        </p:txBody>
      </p:sp>
    </p:spTree>
    <p:extLst>
      <p:ext uri="{BB962C8B-B14F-4D97-AF65-F5344CB8AC3E}">
        <p14:creationId xmlns:p14="http://schemas.microsoft.com/office/powerpoint/2010/main" val="651643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#16 – Gender Code. This field identifies the student’s gender.  M for Male or F for Female.</a:t>
            </a:r>
          </a:p>
          <a:p>
            <a:r>
              <a:rPr lang="en-US" dirty="0"/>
              <a:t>Field #17 – Race Code. This field identifies the student’s race. There are eight options.</a:t>
            </a:r>
          </a:p>
          <a:p>
            <a:pPr lvl="1"/>
            <a:r>
              <a:rPr lang="en-US" dirty="0"/>
              <a:t>1 = American Indian/Alaskan Native</a:t>
            </a:r>
          </a:p>
          <a:p>
            <a:pPr lvl="1"/>
            <a:r>
              <a:rPr lang="en-US" dirty="0"/>
              <a:t>3 = Black or African American, Non- Hispanic</a:t>
            </a:r>
          </a:p>
          <a:p>
            <a:pPr lvl="1"/>
            <a:r>
              <a:rPr lang="en-US" dirty="0"/>
              <a:t>4 = Hispanic of any race</a:t>
            </a:r>
          </a:p>
          <a:p>
            <a:pPr lvl="1"/>
            <a:r>
              <a:rPr lang="en-US" dirty="0"/>
              <a:t>5 = White, Non-Hispanic</a:t>
            </a:r>
          </a:p>
          <a:p>
            <a:pPr lvl="1"/>
            <a:r>
              <a:rPr lang="en-US" dirty="0"/>
              <a:t>6 = Two or More races</a:t>
            </a:r>
          </a:p>
          <a:p>
            <a:pPr lvl="1"/>
            <a:r>
              <a:rPr lang="en-US" dirty="0"/>
              <a:t>8 = Race and Ethnicity unknown</a:t>
            </a:r>
          </a:p>
          <a:p>
            <a:pPr lvl="1"/>
            <a:r>
              <a:rPr lang="en-US" dirty="0"/>
              <a:t>9 =  Asian</a:t>
            </a:r>
          </a:p>
          <a:p>
            <a:pPr lvl="1"/>
            <a:r>
              <a:rPr lang="en-US" dirty="0"/>
              <a:t>10 = Native Hawaiian or other Pacific Islander</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17</a:t>
            </a:fld>
            <a:endParaRPr lang="en-US" dirty="0"/>
          </a:p>
        </p:txBody>
      </p:sp>
    </p:spTree>
    <p:extLst>
      <p:ext uri="{BB962C8B-B14F-4D97-AF65-F5344CB8AC3E}">
        <p14:creationId xmlns:p14="http://schemas.microsoft.com/office/powerpoint/2010/main" val="3941317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#22 – Hispanic Indicator – This indicates if the student is Hispanic.  The options are YES, NO, or UNK for Unknown.</a:t>
            </a:r>
          </a:p>
          <a:p>
            <a:r>
              <a:rPr lang="en-US" dirty="0"/>
              <a:t>Field #24 – Nonresident Alien Indicator.  This field is not collected at this time.  Please enter UNK for this data field.</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18</a:t>
            </a:fld>
            <a:endParaRPr lang="en-US" dirty="0"/>
          </a:p>
        </p:txBody>
      </p:sp>
    </p:spTree>
    <p:extLst>
      <p:ext uri="{BB962C8B-B14F-4D97-AF65-F5344CB8AC3E}">
        <p14:creationId xmlns:p14="http://schemas.microsoft.com/office/powerpoint/2010/main" val="1578929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 next fields we will look at are the special population indication fields.  All fields should be coded with YES or NO.  If you need more detailed information about the field, please refer to the </a:t>
            </a:r>
            <a:r>
              <a:rPr lang="en-US" altLang="en-US" dirty="0"/>
              <a:t>2023-24 PIMS Perkins Postsecondary User Manual – Volume 1.</a:t>
            </a:r>
            <a:endParaRPr lang="en-US" dirty="0"/>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#25 – Disability Indicator. This field indicates </a:t>
            </a:r>
            <a:r>
              <a:rPr lang="en-US" sz="1800" dirty="0">
                <a:effectLst/>
                <a:latin typeface="Arial" panose="020B0604020202020204" pitchFamily="34" charset="0"/>
                <a:ea typeface="Calibri" panose="020F0502020204030204" pitchFamily="34" charset="0"/>
                <a:cs typeface="Arial" panose="020B0604020202020204" pitchFamily="34" charset="0"/>
              </a:rPr>
              <a:t>whether the student qualifies as an individual with any disability (as defined in section 3 of the Americans with Disabilities Act of 1990 (ADA)).  Students with a Section 504 plan should be coded as YES.</a:t>
            </a:r>
            <a:endParaRPr lang="en-US" dirty="0"/>
          </a:p>
          <a:p>
            <a:r>
              <a:rPr lang="en-US" dirty="0"/>
              <a:t>Field #29 – Military Family. This field indicates </a:t>
            </a:r>
            <a:r>
              <a:rPr lang="en-US" sz="1800" dirty="0">
                <a:solidFill>
                  <a:srgbClr val="000000"/>
                </a:solidFill>
                <a:effectLst/>
                <a:latin typeface="Arial" panose="020B0604020202020204" pitchFamily="34" charset="0"/>
                <a:ea typeface="Calibri" panose="020F0502020204030204" pitchFamily="34" charset="0"/>
              </a:rPr>
              <a:t>whether the student’s parent/guardian is an active duty member of a branch of the United States Armed Forces (Army, Navy, Air Force, Marine Corp, and Coast Guard) including full-time National Guard.</a:t>
            </a:r>
            <a:endParaRPr lang="en-US" dirty="0"/>
          </a:p>
          <a:p>
            <a:r>
              <a:rPr lang="en-US" dirty="0"/>
              <a:t>Field #30 – Student is a Single Parent. This field indicates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whether a student is a single parent.  A single parent is any individual who is unmarried or legally separated from a spouse and who has a minor child or children for which the parent has either custody or joint custody, or is pregnant.</a:t>
            </a: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#33 – Migrant Student. This field indicates whether the student is </a:t>
            </a: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migrant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worker or whose parent or spouse is a migrant worker.  </a:t>
            </a:r>
            <a:endParaRPr lang="en-US" dirty="0"/>
          </a:p>
          <a:p>
            <a:pPr marL="0" marR="0">
              <a:lnSpc>
                <a:spcPct val="115000"/>
              </a:lnSpc>
              <a:spcBef>
                <a:spcPts val="0"/>
              </a:spcBef>
              <a:spcAft>
                <a:spcPts val="1000"/>
              </a:spcAft>
            </a:pPr>
            <a:r>
              <a:rPr lang="en-US" dirty="0"/>
              <a:t>Field #34 – EL Status. </a:t>
            </a:r>
            <a:r>
              <a:rPr lang="en-US" sz="1800" dirty="0">
                <a:solidFill>
                  <a:srgbClr val="000000"/>
                </a:solidFill>
                <a:effectLst/>
                <a:latin typeface="Arial" panose="020B0604020202020204" pitchFamily="34" charset="0"/>
                <a:cs typeface="Times New Roman" panose="02020603050405020304" pitchFamily="18" charset="0"/>
              </a:rPr>
              <a:t>This field indicates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whether student is an English Learner (EL) as of the reporting period. This includes any individual who:</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Has limited ability in speaking, reading, writing, or understanding the English language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Whose native language is a language other than English, or</a:t>
            </a:r>
            <a:endParaRPr lang="en-US"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rPr>
              <a:t>Lives in a family or community environment in which a language other than English is the dominant language.</a:t>
            </a:r>
            <a:endParaRPr lang="en-US" dirty="0"/>
          </a:p>
          <a:p>
            <a:r>
              <a:rPr lang="en-US" dirty="0"/>
              <a:t>Field #35 – Out of Workforce Individual. This field indicates whether a student is an out of workforce individual.</a:t>
            </a:r>
          </a:p>
          <a:p>
            <a:r>
              <a:rPr lang="en-US" dirty="0"/>
              <a:t>Field #36 – Economic Disadvantage Status.  This field indicates whether a student is considered economically disadvantaged.</a:t>
            </a:r>
          </a:p>
          <a:p>
            <a:pPr marL="0" marR="0">
              <a:lnSpc>
                <a:spcPct val="115000"/>
              </a:lnSpc>
              <a:spcBef>
                <a:spcPts val="0"/>
              </a:spcBef>
              <a:spcAft>
                <a:spcPts val="0"/>
              </a:spcAft>
            </a:pPr>
            <a:r>
              <a:rPr lang="en-US" dirty="0"/>
              <a:t>Field #56 – Homeless Student. This field identifies if the student meets S</a:t>
            </a:r>
            <a:r>
              <a:rPr lang="en-US" sz="1800" dirty="0">
                <a:effectLst/>
                <a:latin typeface="Arial" panose="020B0604020202020204" pitchFamily="34" charset="0"/>
                <a:ea typeface="Calibri" panose="020F0502020204030204" pitchFamily="34" charset="0"/>
                <a:cs typeface="Arial" panose="020B0604020202020204" pitchFamily="34" charset="0"/>
              </a:rPr>
              <a:t>ection 725 of the McKinney-Vento Act, as amended by the ESSA</a:t>
            </a:r>
            <a:r>
              <a:rPr lang="en-US" sz="1800" dirty="0">
                <a:effectLst/>
                <a:latin typeface="Arial" panose="020B0604020202020204" pitchFamily="34" charset="0"/>
                <a:ea typeface="Calibri" panose="020F0502020204030204" pitchFamily="34" charset="0"/>
              </a:rPr>
              <a:t>.</a:t>
            </a: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#74 – Foster Student. This field identifies a s</a:t>
            </a:r>
            <a:r>
              <a:rPr lang="en-US" sz="1800" dirty="0">
                <a:effectLst/>
                <a:latin typeface="Arial" panose="020B0604020202020204" pitchFamily="34" charset="0"/>
                <a:ea typeface="Calibri" panose="020F0502020204030204" pitchFamily="34" charset="0"/>
                <a:cs typeface="Times New Roman" panose="02020603050405020304" pitchFamily="18" charset="0"/>
              </a:rPr>
              <a:t>tudent who is in or has aged out of the foster care system.</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19</a:t>
            </a:fld>
            <a:endParaRPr lang="en-US" dirty="0"/>
          </a:p>
        </p:txBody>
      </p:sp>
    </p:spTree>
    <p:extLst>
      <p:ext uri="{BB962C8B-B14F-4D97-AF65-F5344CB8AC3E}">
        <p14:creationId xmlns:p14="http://schemas.microsoft.com/office/powerpoint/2010/main" val="2572267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To get started, let me give you the locations you’ll need to access all of the handouts we’ll be going over during this webinar. All the resources for the PIMS Perkins Postsecondary 2023-24 student data submission for Perkins End of Year are posted on the PIMS Postsecondary website at</a:t>
            </a:r>
            <a:r>
              <a:rPr lang="en-US" sz="11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3"/>
              </a:rPr>
              <a:t> www.education.pa.gov</a:t>
            </a:r>
            <a:r>
              <a:rPr lang="en-US" sz="1100" dirty="0">
                <a:latin typeface="Arial" panose="020B0604020202020204" pitchFamily="34" charset="0"/>
                <a:ea typeface="Calibri" panose="020F0502020204030204" pitchFamily="34" charset="0"/>
                <a:cs typeface="Arial" panose="020B0604020202020204" pitchFamily="34" charset="0"/>
              </a:rPr>
              <a:t>, </a:t>
            </a:r>
            <a:r>
              <a:rPr lang="en-US" sz="1100" i="1" dirty="0">
                <a:solidFill>
                  <a:srgbClr val="4F81BD"/>
                </a:solidFill>
                <a:latin typeface="Arial" panose="020B0604020202020204" pitchFamily="34" charset="0"/>
                <a:ea typeface="Calibri" panose="020F0502020204030204" pitchFamily="34" charset="0"/>
                <a:cs typeface="Arial" panose="020B0604020202020204" pitchFamily="34" charset="0"/>
              </a:rPr>
              <a:t>Data and Reporting &gt;&gt; PIMS &gt;&gt; PIMS Postsecondary,</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989"/>
              </a:spcAft>
            </a:pPr>
            <a:r>
              <a:rPr lang="en-US" sz="1100" dirty="0">
                <a:latin typeface="Arial" panose="020B0604020202020204" pitchFamily="34" charset="0"/>
                <a:ea typeface="Calibri" panose="020F0502020204030204" pitchFamily="34" charset="0"/>
                <a:cs typeface="Arial" panose="020B0604020202020204" pitchFamily="34" charset="0"/>
              </a:rPr>
              <a:t>To assist you with this submission, our team compiled 6 handouts for you.</a:t>
            </a:r>
          </a:p>
          <a:p>
            <a:pPr>
              <a:lnSpc>
                <a:spcPct val="115000"/>
              </a:lnSpc>
              <a:spcBef>
                <a:spcPts val="0"/>
              </a:spcBef>
              <a:spcAft>
                <a:spcPts val="989"/>
              </a:spcAft>
            </a:pPr>
            <a:endParaRPr lang="en-US" sz="1100" dirty="0">
              <a:latin typeface="Arial" panose="020B0604020202020204" pitchFamily="34" charset="0"/>
              <a:ea typeface="Calibri" panose="020F0502020204030204" pitchFamily="34" charset="0"/>
              <a:cs typeface="Arial" panose="020B0604020202020204" pitchFamily="34" charset="0"/>
            </a:endParaRPr>
          </a:p>
          <a:p>
            <a:r>
              <a:rPr lang="en-US" altLang="en-US" dirty="0"/>
              <a:t>PIMS Perkins Postsecondary How to Guide with a Submission Checklist</a:t>
            </a:r>
          </a:p>
          <a:p>
            <a:r>
              <a:rPr lang="en-US" altLang="en-US" dirty="0"/>
              <a:t>PS PIMS SOAR POS CIPs by Institution 2023-24</a:t>
            </a:r>
          </a:p>
          <a:p>
            <a:r>
              <a:rPr lang="en-US" altLang="en-US" dirty="0"/>
              <a:t>2023-24 PIMS Perkins Postsecondary User Manual – Volume 1</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2023-24 PIMS Perkins Postsecondary User Manual – Volume 2 – Word and Excel Versions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PIMS Perkins Postsecondary Data Collection Calendar 2023-24</a:t>
            </a:r>
          </a:p>
          <a:p>
            <a:endParaRPr lang="en-US" altLang="en-US" dirty="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9AB983F8-3FBF-49C6-8BF3-CBE396ECCE4F}" type="slidenum">
              <a:rPr lang="en-US" altLang="en-US" smtClean="0">
                <a:latin typeface="Arial" charset="0"/>
              </a:rPr>
              <a:pPr eaLnBrk="1" hangingPunct="1">
                <a:spcBef>
                  <a:spcPct val="0"/>
                </a:spcBef>
              </a:pPr>
              <a:t>2</a:t>
            </a:fld>
            <a:endParaRPr lang="en-US" altLang="en-US" dirty="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Let’s take a closer look at the Campus Student Program Fact Template. Remember this template has multiple records per student – a minimum of 5 are needed per student.  Additional records maybe needed depending on the student’s situation.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#1 – Institution ID. </a:t>
            </a:r>
            <a:r>
              <a:rPr lang="en-US" sz="1200" dirty="0">
                <a:effectLst/>
                <a:latin typeface="Arial" panose="020B0604020202020204" pitchFamily="34" charset="0"/>
              </a:rPr>
              <a:t>This is your 9 digit AUN Number</a:t>
            </a: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#2 – Campus ID. This identifies the campus.  Main Campus = 9999. Branch Campus = 4 digit PDE Defined Code for the Campus.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#3 – PASecureID. </a:t>
            </a:r>
            <a:r>
              <a:rPr lang="en-US" sz="1200" dirty="0">
                <a:effectLst/>
                <a:latin typeface="Arial" panose="020B0604020202020204" pitchFamily="34" charset="0"/>
              </a:rPr>
              <a:t>This is the 10 digit student number created in PASecureID application.</a:t>
            </a: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#4 – Program Code. This is the 6 digit </a:t>
            </a:r>
            <a:r>
              <a:rPr lang="en-US" sz="1800" dirty="0">
                <a:solidFill>
                  <a:srgbClr val="000000"/>
                </a:solidFill>
                <a:effectLst/>
                <a:latin typeface="Arial" panose="020B0604020202020204" pitchFamily="34" charset="0"/>
                <a:ea typeface="Calibri" panose="020F0502020204030204" pitchFamily="34" charset="0"/>
              </a:rPr>
              <a:t>Classification of Instructional Programs (CIP) code of the student's primary Perkins program. </a:t>
            </a: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#5 – Collection Term. This should be populated with EOY.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#6 – Collection Type. </a:t>
            </a:r>
            <a:r>
              <a:rPr lang="en-US" sz="1200" dirty="0">
                <a:effectLst/>
                <a:latin typeface="Arial" panose="020B0604020202020204" pitchFamily="34" charset="0"/>
              </a:rPr>
              <a:t>This should be populated with PERKINS.</a:t>
            </a:r>
          </a:p>
          <a:p>
            <a:r>
              <a:rPr lang="en-US" dirty="0"/>
              <a:t>Field #7 – Academic year. This should be populated with 2024.</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effectLst/>
              <a:latin typeface="Arial" panose="020B060402020202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20</a:t>
            </a:fld>
            <a:endParaRPr lang="en-US" dirty="0"/>
          </a:p>
        </p:txBody>
      </p:sp>
    </p:spTree>
    <p:extLst>
      <p:ext uri="{BB962C8B-B14F-4D97-AF65-F5344CB8AC3E}">
        <p14:creationId xmlns:p14="http://schemas.microsoft.com/office/powerpoint/2010/main" val="20632992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#8 – Category Set Code.</a:t>
            </a:r>
          </a:p>
          <a:p>
            <a:r>
              <a:rPr lang="en-US" dirty="0"/>
              <a:t>There are 8 Category Set Codes. </a:t>
            </a:r>
            <a:r>
              <a:rPr lang="en-US" sz="1800" dirty="0">
                <a:effectLst/>
                <a:latin typeface="Arial" panose="020B0604020202020204" pitchFamily="34" charset="0"/>
                <a:ea typeface="Calibri" panose="020F0502020204030204" pitchFamily="34" charset="0"/>
                <a:cs typeface="Times New Roman" panose="02020603050405020304" pitchFamily="18" charset="0"/>
              </a:rPr>
              <a:t>There are five required and </a:t>
            </a:r>
            <a:r>
              <a:rPr lang="en-US" sz="18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eight</a:t>
            </a:r>
            <a:r>
              <a:rPr lang="en-US" sz="1800" dirty="0">
                <a:effectLst/>
                <a:latin typeface="Arial" panose="020B0604020202020204" pitchFamily="34" charset="0"/>
                <a:ea typeface="Calibri" panose="020F0502020204030204" pitchFamily="34" charset="0"/>
                <a:cs typeface="Times New Roman" panose="02020603050405020304" pitchFamily="18" charset="0"/>
              </a:rPr>
              <a:t> conditionally required data items.  Note, however, that four of the conditionally required data items are mutually exclusive.  Let’s look at the Required Category Set Codes.</a:t>
            </a:r>
          </a:p>
          <a:p>
            <a:pPr marL="171450" indent="-171450">
              <a:buFont typeface="Arial" panose="020B0604020202020204" pitchFamily="34" charset="0"/>
              <a:buChar char="•"/>
            </a:pPr>
            <a:r>
              <a:rPr lang="en-US" dirty="0"/>
              <a:t>PPI – Perkins Participation Indicator. </a:t>
            </a:r>
            <a:r>
              <a:rPr lang="en-US" sz="1800" dirty="0">
                <a:effectLst/>
                <a:latin typeface="Arial" panose="020B0604020202020204" pitchFamily="34" charset="0"/>
                <a:ea typeface="Calibri" panose="020F0502020204030204" pitchFamily="34" charset="0"/>
              </a:rPr>
              <a:t>Report a constant value of “YES” since all students submitted in this collection will be Perkins students.  Note that the Program Start Date must be submitted with this data item.   Program End Date must be submitted only if relevant.</a:t>
            </a: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PICEI - Perkins Industry Credential Earned Indicator. </a:t>
            </a:r>
            <a:r>
              <a:rPr lang="en-US" sz="1800" dirty="0">
                <a:effectLst/>
                <a:latin typeface="Arial" panose="020B0604020202020204" pitchFamily="34" charset="0"/>
                <a:ea typeface="Calibri" panose="020F0502020204030204" pitchFamily="34" charset="0"/>
                <a:cs typeface="Arial" panose="020B0604020202020204" pitchFamily="34" charset="0"/>
              </a:rPr>
              <a:t>A YES/NO indicator that specifies if the Perkins student earned an industry credential during the reporting year as a result of the primary Perkins program CIP reported for the student.</a:t>
            </a: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COCC - Cumulative Occupational Credits Completed.  An AMOUNT indicator that indicates the number of c</a:t>
            </a:r>
            <a:r>
              <a:rPr lang="en-US" sz="1800" dirty="0">
                <a:effectLst/>
                <a:latin typeface="Arial" panose="020B0604020202020204" pitchFamily="34" charset="0"/>
                <a:ea typeface="Calibri" panose="020F0502020204030204" pitchFamily="34" charset="0"/>
                <a:cs typeface="Arial" panose="020B0604020202020204" pitchFamily="34" charset="0"/>
              </a:rPr>
              <a:t>umulative occupational credits that are successfully earned (passed) by the student as part of the student’s reported primary Perkins postsecondary program (CIP).  An occupational course is one whose only content is specific to an occupation as identified by the CIP and the industry.</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dirty="0"/>
          </a:p>
          <a:p>
            <a:pPr marL="171450" indent="-171450">
              <a:buFont typeface="Arial" panose="020B0604020202020204" pitchFamily="34" charset="0"/>
              <a:buChar char="•"/>
            </a:pPr>
            <a:r>
              <a:rPr lang="en-US" dirty="0"/>
              <a:t>CACC - Cumulative Academic Credits Completed. </a:t>
            </a:r>
            <a:r>
              <a:rPr lang="en-US" sz="1800" dirty="0"/>
              <a:t>An AMOUNT indicator that indicates the number of c</a:t>
            </a:r>
            <a:r>
              <a:rPr lang="en-US" sz="1800" dirty="0">
                <a:effectLst/>
                <a:latin typeface="Arial" panose="020B0604020202020204" pitchFamily="34" charset="0"/>
                <a:ea typeface="Calibri" panose="020F0502020204030204" pitchFamily="34" charset="0"/>
              </a:rPr>
              <a:t>umulative academic credits successfully earned (passed) by the student as part of the student’s reported primary Perkins program (CIP).  An academic course is one that focuses on academic subject matter such as mathematics, language arts, or a science content that is not occupationally specific but applied to the occupation. </a:t>
            </a:r>
            <a:endParaRPr lang="en-US" dirty="0"/>
          </a:p>
          <a:p>
            <a:pPr marL="171450" indent="-171450">
              <a:buFont typeface="Arial" panose="020B0604020202020204" pitchFamily="34" charset="0"/>
              <a:buChar char="•"/>
            </a:pPr>
            <a:r>
              <a:rPr lang="en-US" dirty="0"/>
              <a:t>PGI - Pell Grant Indicator. </a:t>
            </a:r>
            <a:r>
              <a:rPr lang="en-US" sz="1800" dirty="0">
                <a:effectLst/>
                <a:latin typeface="Arial" panose="020B0604020202020204" pitchFamily="34" charset="0"/>
                <a:ea typeface="Calibri" panose="020F0502020204030204" pitchFamily="34" charset="0"/>
              </a:rPr>
              <a:t>A YES/NO indicator that specifies whether the student received a federal Pell need-based grant during the academic year.</a:t>
            </a: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21</a:t>
            </a:fld>
            <a:endParaRPr lang="en-US" dirty="0"/>
          </a:p>
        </p:txBody>
      </p:sp>
    </p:spTree>
    <p:extLst>
      <p:ext uri="{BB962C8B-B14F-4D97-AF65-F5344CB8AC3E}">
        <p14:creationId xmlns:p14="http://schemas.microsoft.com/office/powerpoint/2010/main" val="2294393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review the Conditionally Required Category Set Codes.  The codes are required if the student meets the category set code.</a:t>
            </a:r>
          </a:p>
          <a:p>
            <a:endParaRPr lang="en-US" dirty="0"/>
          </a:p>
          <a:p>
            <a:pPr marL="0" marR="0">
              <a:lnSpc>
                <a:spcPct val="115000"/>
              </a:lnSpc>
              <a:spcBef>
                <a:spcPts val="0"/>
              </a:spcBef>
              <a:spcAft>
                <a:spcPts val="0"/>
              </a:spcAft>
            </a:pPr>
            <a:r>
              <a:rPr lang="en-US" dirty="0"/>
              <a:t>POSAC - SOAR (Students Occupationally and Academically Ready) Program of Study Statewide Articulated Credits. </a:t>
            </a:r>
            <a:r>
              <a:rPr lang="en-US" sz="1800" dirty="0">
                <a:effectLst/>
                <a:latin typeface="Arial" panose="020B0604020202020204" pitchFamily="34" charset="0"/>
                <a:ea typeface="Calibri" panose="020F0502020204030204" pitchFamily="34" charset="0"/>
                <a:cs typeface="Arial" panose="020B0604020202020204" pitchFamily="34" charset="0"/>
              </a:rPr>
              <a:t>The number of Program of Study (POS) </a:t>
            </a:r>
            <a:r>
              <a:rPr lang="en-US"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SOAR</a:t>
            </a:r>
            <a:r>
              <a:rPr lang="en-US" sz="1800" dirty="0">
                <a:effectLst/>
                <a:latin typeface="Arial" panose="020B0604020202020204" pitchFamily="34" charset="0"/>
                <a:ea typeface="Calibri" panose="020F0502020204030204" pitchFamily="34" charset="0"/>
                <a:cs typeface="Arial" panose="020B0604020202020204" pitchFamily="34" charset="0"/>
              </a:rPr>
              <a:t> Statewide Articulated Credits awarded to the student at a postsecondary Institution that apply to the postsecondary articulated POS program.</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Students are awarded POS </a:t>
            </a:r>
            <a:r>
              <a:rPr lang="en-US"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SOAR</a:t>
            </a:r>
            <a:r>
              <a:rPr lang="en-US" sz="1800" dirty="0">
                <a:effectLst/>
                <a:latin typeface="Arial" panose="020B0604020202020204" pitchFamily="34" charset="0"/>
                <a:ea typeface="Calibri" panose="020F0502020204030204" pitchFamily="34" charset="0"/>
                <a:cs typeface="Arial" panose="020B0604020202020204" pitchFamily="34" charset="0"/>
              </a:rPr>
              <a:t> Statewide Articulated Credits via the formal PDE-approved Perkins POS-statewide articulation agreement by having (1) successfully completed the secondary school portion of the POS at a performance level that meets the qualifying requirements as outlined by the POS articulated agreement, and (2) enrolled in the postsecondary articulated POS program.  This is for statewide articulated POS. </a:t>
            </a:r>
            <a:r>
              <a:rPr lang="en-US" sz="1800" dirty="0">
                <a:effectLst/>
                <a:latin typeface="Arial" panose="020B0604020202020204" pitchFamily="34" charset="0"/>
                <a:ea typeface="Calibri" panose="020F0502020204030204" pitchFamily="34" charset="0"/>
              </a:rPr>
              <a:t>Refer to </a:t>
            </a:r>
            <a:r>
              <a:rPr lang="en-US" sz="1800" dirty="0">
                <a:effectLst/>
                <a:highlight>
                  <a:srgbClr val="FFFF00"/>
                </a:highlight>
                <a:latin typeface="Arial" panose="020B0604020202020204" pitchFamily="34" charset="0"/>
                <a:ea typeface="Calibri" panose="020F0502020204030204" pitchFamily="34" charset="0"/>
              </a:rPr>
              <a:t>“PS PIMS SOAR POS CIPs by Institution 2023-24”</a:t>
            </a:r>
            <a:r>
              <a:rPr lang="en-US" sz="1800" dirty="0">
                <a:effectLst/>
                <a:latin typeface="Arial" panose="020B0604020202020204" pitchFamily="34" charset="0"/>
                <a:ea typeface="Calibri" panose="020F0502020204030204" pitchFamily="34" charset="0"/>
              </a:rPr>
              <a:t> posted on the </a:t>
            </a:r>
            <a:r>
              <a:rPr lang="en-US" sz="18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PIMS website</a:t>
            </a:r>
            <a:r>
              <a:rPr lang="en-US" sz="1800" dirty="0">
                <a:effectLst/>
                <a:latin typeface="Arial" panose="020B0604020202020204" pitchFamily="34" charset="0"/>
                <a:ea typeface="Calibri" panose="020F0502020204030204" pitchFamily="34" charset="0"/>
              </a:rPr>
              <a:t> at www.education.pa.gov, Data and Reporting, PIMS and PIMS Postsecondary.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LAC - Local Articulated Credits. </a:t>
            </a:r>
            <a:r>
              <a:rPr lang="en-US" sz="1800" dirty="0">
                <a:effectLst/>
                <a:latin typeface="Arial" panose="020B0604020202020204" pitchFamily="34" charset="0"/>
                <a:ea typeface="Calibri" panose="020F0502020204030204" pitchFamily="34" charset="0"/>
                <a:cs typeface="Arial" panose="020B0604020202020204" pitchFamily="34" charset="0"/>
              </a:rPr>
              <a:t>The number of Local Articulated Credits awarded to the student at a postsecondary Institution that apply to the postsecondary articulated program through the CATS Postsecondary Articulation approvals. </a:t>
            </a:r>
            <a:r>
              <a:rPr lang="en-US"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These include Local and Alignment articulation types.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DACB - Degree Awarded Code – Baccalaureate.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received a baccalaureate degree in the reporting year.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a:p>
            <a:r>
              <a:rPr lang="en-US" dirty="0"/>
              <a:t>COA - Certificate of Apprenticeship. </a:t>
            </a:r>
            <a:r>
              <a:rPr lang="en-US" sz="1800" dirty="0">
                <a:effectLst/>
                <a:latin typeface="Arial" panose="020B0604020202020204" pitchFamily="34" charset="0"/>
                <a:ea typeface="Calibri" panose="020F0502020204030204" pitchFamily="34" charset="0"/>
              </a:rPr>
              <a:t>Report “YES” if student received a Certificate of Completion of an Apprenticeship in the reporting year.  The apprenticeship program must comply with Pennsylvania Department of Labor and Industry Apprenticeship Training Office standards through a written agreement with a registered apprenticeship sponsor.</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22</a:t>
            </a:fld>
            <a:endParaRPr lang="en-US" dirty="0"/>
          </a:p>
        </p:txBody>
      </p:sp>
    </p:spTree>
    <p:extLst>
      <p:ext uri="{BB962C8B-B14F-4D97-AF65-F5344CB8AC3E}">
        <p14:creationId xmlns:p14="http://schemas.microsoft.com/office/powerpoint/2010/main" val="30413489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slide, we’ll review the Conditionally Required, Mutually Exclusive Category Set Code.  For these codes, you will only report 1 out of the 4 if the student meets the Category Set Code.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DACC - Degree Awarded Code – Certificate.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completed the program and was awarded a certificate solely related to the student’s Primary Perkins CIP.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DACD - Degree Awarded Code – Diploma. </a:t>
            </a:r>
            <a:r>
              <a:rPr lang="en-US" sz="1800" dirty="0">
                <a:effectLst/>
                <a:latin typeface="Arial" panose="020B0604020202020204" pitchFamily="34" charset="0"/>
                <a:ea typeface="Calibri" panose="020F0502020204030204" pitchFamily="34" charset="0"/>
              </a:rPr>
              <a:t>A YES-only indicator that specifies if the student completed the program and was awarded a diploma solely related to the student’s Primary Perkins CIP. </a:t>
            </a:r>
          </a:p>
          <a:p>
            <a:pPr marL="171450" indent="-171450">
              <a:buFont typeface="Arial" panose="020B0604020202020204" pitchFamily="34" charset="0"/>
              <a:buChar char="•"/>
            </a:pP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DACA - Degree Awarded Code – Associate.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completed the program and was awarded an associate’s degree solely related to the student’s Primary Perkins CIP. </a:t>
            </a:r>
            <a:endParaRPr lang="en-US" dirty="0"/>
          </a:p>
          <a:p>
            <a:pPr marL="171450" indent="-171450">
              <a:buFont typeface="Arial" panose="020B0604020202020204" pitchFamily="34" charset="0"/>
              <a:buChar char="•"/>
            </a:pP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DACTA - Degree Awarded Code – Terminal Associate.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completed the program and was awarded a terminal associate’s degree solely related to the student’s Primary Perkins CIP.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23</a:t>
            </a:fld>
            <a:endParaRPr lang="en-US" dirty="0"/>
          </a:p>
        </p:txBody>
      </p:sp>
    </p:spTree>
    <p:extLst>
      <p:ext uri="{BB962C8B-B14F-4D97-AF65-F5344CB8AC3E}">
        <p14:creationId xmlns:p14="http://schemas.microsoft.com/office/powerpoint/2010/main" val="21446365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#9 – Measure Type. There are three measure types that get reported on the Campus Student Program Fact template. Each measure type relates back to the Category Set Code (Field #8)</a:t>
            </a:r>
          </a:p>
          <a:p>
            <a:pPr marL="171450" indent="-171450">
              <a:buFont typeface="Arial" panose="020B0604020202020204" pitchFamily="34" charset="0"/>
              <a:buChar char="•"/>
            </a:pPr>
            <a:r>
              <a:rPr lang="en-US" dirty="0"/>
              <a:t>PARTICIPATION - YES</a:t>
            </a:r>
          </a:p>
          <a:p>
            <a:pPr marL="171450" indent="-171450">
              <a:buFont typeface="Arial" panose="020B0604020202020204" pitchFamily="34" charset="0"/>
              <a:buChar char="•"/>
            </a:pPr>
            <a:r>
              <a:rPr lang="en-US" dirty="0"/>
              <a:t>AMOUNT - NUMBER</a:t>
            </a:r>
          </a:p>
          <a:p>
            <a:pPr marL="171450" indent="-171450">
              <a:buFont typeface="Arial" panose="020B0604020202020204" pitchFamily="34" charset="0"/>
              <a:buChar char="•"/>
            </a:pPr>
            <a:r>
              <a:rPr lang="en-US" dirty="0"/>
              <a:t>INDICATOR – YES or NO</a:t>
            </a:r>
          </a:p>
          <a:p>
            <a:pPr marL="171450" indent="-171450">
              <a:buFont typeface="Arial" panose="020B0604020202020204" pitchFamily="34" charset="0"/>
              <a:buChar char="•"/>
            </a:pPr>
            <a:endParaRPr lang="en-US" dirty="0"/>
          </a:p>
          <a:p>
            <a:r>
              <a:rPr lang="en-US" dirty="0"/>
              <a:t>Field #10 – Student Program Fact Amount</a:t>
            </a:r>
          </a:p>
          <a:p>
            <a:r>
              <a:rPr lang="en-US" dirty="0"/>
              <a:t>If your measure type is AMOUNT, then you would enter the number in this column. For this example we used the amount 16.25</a:t>
            </a:r>
          </a:p>
          <a:p>
            <a:endParaRPr lang="en-US" dirty="0"/>
          </a:p>
          <a:p>
            <a:r>
              <a:rPr lang="en-US" dirty="0"/>
              <a:t>Field #11 – Student Program Category Set Indicator.</a:t>
            </a:r>
          </a:p>
          <a:p>
            <a:r>
              <a:rPr lang="en-US" dirty="0"/>
              <a:t> If your measure Type is PARTICIPATION or INDICATOR, then you would enter YES or NO in this column.</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24</a:t>
            </a:fld>
            <a:endParaRPr lang="en-US" dirty="0"/>
          </a:p>
        </p:txBody>
      </p:sp>
    </p:spTree>
    <p:extLst>
      <p:ext uri="{BB962C8B-B14F-4D97-AF65-F5344CB8AC3E}">
        <p14:creationId xmlns:p14="http://schemas.microsoft.com/office/powerpoint/2010/main" val="2450625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#12 – State Date.</a:t>
            </a:r>
          </a:p>
          <a:p>
            <a:pPr marL="628650" lvl="0" indent="-342900">
              <a:spcBef>
                <a:spcPts val="800"/>
              </a:spcBef>
              <a:buFont typeface="Wingdings" panose="05000000000000000000" pitchFamily="2" charset="2"/>
              <a:buChar char="§"/>
            </a:pPr>
            <a:r>
              <a:rPr lang="en-US" dirty="0"/>
              <a:t>This field is part of the </a:t>
            </a:r>
            <a:r>
              <a:rPr lang="en-US" altLang="en-US" sz="2400" dirty="0">
                <a:ea typeface="Verdana" pitchFamily="34" charset="0"/>
                <a:cs typeface="Verdana" pitchFamily="34" charset="0"/>
              </a:rPr>
              <a:t>Participation (PPI) Category Set Code</a:t>
            </a:r>
          </a:p>
          <a:p>
            <a:pPr marL="1028700" lvl="1"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started in the primary Perkins program (CIP) in this column.</a:t>
            </a:r>
            <a:endParaRPr lang="en-US" dirty="0"/>
          </a:p>
          <a:p>
            <a:endParaRPr lang="en-US" dirty="0"/>
          </a:p>
          <a:p>
            <a:r>
              <a:rPr lang="en-US" dirty="0"/>
              <a:t>Field #13 – End Date.</a:t>
            </a:r>
          </a:p>
          <a:p>
            <a:pPr marL="628650" lvl="0"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Perkins Participation (PPI) Category Set Code</a:t>
            </a:r>
          </a:p>
          <a:p>
            <a:pPr marL="1028700" lvl="1"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completed or dropped out of the primary Perkins program (CIP) in this column if this applies to the student.</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25</a:t>
            </a:fld>
            <a:endParaRPr lang="en-US" dirty="0"/>
          </a:p>
        </p:txBody>
      </p:sp>
    </p:spTree>
    <p:extLst>
      <p:ext uri="{BB962C8B-B14F-4D97-AF65-F5344CB8AC3E}">
        <p14:creationId xmlns:p14="http://schemas.microsoft.com/office/powerpoint/2010/main" val="13181395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understand the fields in the Campus Student Program Fact Template, let’s look at an example.</a:t>
            </a:r>
          </a:p>
          <a:p>
            <a:endParaRPr lang="en-US" dirty="0"/>
          </a:p>
          <a:p>
            <a:r>
              <a:rPr lang="en-US" dirty="0"/>
              <a:t>For the Required Category Set Codes – Remember each student in the PS Institution Student Template must have these 5 rows.</a:t>
            </a:r>
          </a:p>
          <a:p>
            <a:endParaRPr lang="en-US" dirty="0"/>
          </a:p>
          <a:p>
            <a:r>
              <a:rPr lang="en-US" dirty="0"/>
              <a:t>As you can see in the picture, Category Set Code PPI has a measure type of PARTICIPATION.  Therefore, column 11 has a YES.  Since Start Date and End Date are associated with PPI, the student has a start date.  An end date has not be entered for the student since the student did not drop out or graduate.</a:t>
            </a:r>
          </a:p>
          <a:p>
            <a:endParaRPr lang="en-US" dirty="0"/>
          </a:p>
          <a:p>
            <a:r>
              <a:rPr lang="en-US" dirty="0"/>
              <a:t>Category Set Code, PICEI,  has a measure type of INDICATOR. Therefore, column 11 has a YES. </a:t>
            </a:r>
          </a:p>
          <a:p>
            <a:endParaRPr lang="en-US" dirty="0"/>
          </a:p>
          <a:p>
            <a:r>
              <a:rPr lang="en-US" dirty="0"/>
              <a:t>Category Set Code, COCC, has a measure type of AMOUNT.  Therefore, column 10 has an amount.</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CACC, has a measure type of AMOUNT.  Therefore, column 10 has an amount.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PGI,  has a measure type of INDICATOR. Therefore, column 11 has a YES.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26</a:t>
            </a:fld>
            <a:endParaRPr lang="en-US" dirty="0"/>
          </a:p>
        </p:txBody>
      </p:sp>
    </p:spTree>
    <p:extLst>
      <p:ext uri="{BB962C8B-B14F-4D97-AF65-F5344CB8AC3E}">
        <p14:creationId xmlns:p14="http://schemas.microsoft.com/office/powerpoint/2010/main" val="3634974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understand the fields in the Campus Student Program Fact Template, let’s look at an example.</a:t>
            </a:r>
          </a:p>
          <a:p>
            <a:endParaRPr lang="en-US" dirty="0"/>
          </a:p>
          <a:p>
            <a:r>
              <a:rPr lang="en-US" dirty="0"/>
              <a:t>For the Conditionally Required Category Set Codes – Remember each student in the PS Institution Student Template may or may not have these 4 rows.  You would report these category set codes if the student meets the category definition.</a:t>
            </a:r>
          </a:p>
          <a:p>
            <a:endParaRPr lang="en-US" dirty="0"/>
          </a:p>
          <a:p>
            <a:endParaRPr lang="en-US" dirty="0"/>
          </a:p>
          <a:p>
            <a:r>
              <a:rPr lang="en-US" dirty="0"/>
              <a:t>Category Set Code, POSAC,  has a measure type of AMOUNT. Therefore, column 10 has an amount. </a:t>
            </a:r>
          </a:p>
          <a:p>
            <a:endParaRPr lang="en-US" dirty="0"/>
          </a:p>
          <a:p>
            <a:r>
              <a:rPr lang="en-US" dirty="0"/>
              <a:t>Category Set Code, LAC, has a measure type of AMOUNT.  Therefore, column 10 has an amount.</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DACB, has a measure type of INDICATOR. Therefore, column 11 has a YES.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COA,  has a measure type of INDICATOR. Therefore, column 11 has a YES.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27</a:t>
            </a:fld>
            <a:endParaRPr lang="en-US" dirty="0"/>
          </a:p>
        </p:txBody>
      </p:sp>
    </p:spTree>
    <p:extLst>
      <p:ext uri="{BB962C8B-B14F-4D97-AF65-F5344CB8AC3E}">
        <p14:creationId xmlns:p14="http://schemas.microsoft.com/office/powerpoint/2010/main" val="23612293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Conditionally Required Category Set Codes – Remember each student in the PS Institution Student Template may or may not have these 4 rows. You would only report 1 out of the 4 rows and you would report one of the category set codes if the student meets the category definition.</a:t>
            </a:r>
          </a:p>
          <a:p>
            <a:endParaRPr lang="en-US" dirty="0"/>
          </a:p>
          <a:p>
            <a:endParaRPr lang="en-US" dirty="0"/>
          </a:p>
          <a:p>
            <a:r>
              <a:rPr lang="en-US" dirty="0"/>
              <a:t>Category Set Code, DACC,  has a measure type of INDICATOR. </a:t>
            </a:r>
          </a:p>
          <a:p>
            <a:r>
              <a:rPr lang="en-US" dirty="0"/>
              <a:t>Category Set Code, DACD,  has a measure type of INDICATOR.</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DACA,  has a measure type of INDICATOR.</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DACTA,  has a measure type of INDICATOR.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You would only put YES in Column 11 for the INDICATOR that the student met.  For example, if the student received a Diploma, you put YES in Column 11 and report only that row.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28</a:t>
            </a:fld>
            <a:endParaRPr lang="en-US" dirty="0"/>
          </a:p>
        </p:txBody>
      </p:sp>
    </p:spTree>
    <p:extLst>
      <p:ext uri="{BB962C8B-B14F-4D97-AF65-F5344CB8AC3E}">
        <p14:creationId xmlns:p14="http://schemas.microsoft.com/office/powerpoint/2010/main" val="27618849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800" dirty="0">
                <a:effectLst/>
                <a:latin typeface="Arial" panose="020B0604020202020204" pitchFamily="34" charset="0"/>
                <a:ea typeface="Calibri" panose="020F0502020204030204" pitchFamily="34" charset="0"/>
              </a:rPr>
              <a:t>Uploading to PS PIMS</a:t>
            </a:r>
          </a:p>
          <a:p>
            <a:r>
              <a:rPr lang="en-US" sz="1800" dirty="0">
                <a:effectLst/>
                <a:latin typeface="Arial" panose="020B0604020202020204" pitchFamily="34" charset="0"/>
                <a:ea typeface="Calibri" panose="020F0502020204030204" pitchFamily="34" charset="0"/>
              </a:rPr>
              <a:t>To access any PDE application, including PS PIMS, you must have access to MyPDESuite. Every LEA has a Security Administrator who must approve requests to grant you access to the necessary application, to submit PS PIMS data and review reports. </a:t>
            </a:r>
          </a:p>
          <a:p>
            <a:endParaRPr lang="en-US" altLang="en-US" sz="1800" dirty="0">
              <a:effectLst/>
              <a:latin typeface="Arial" panose="020B0604020202020204" pitchFamily="34" charset="0"/>
            </a:endParaRPr>
          </a:p>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29</a:t>
            </a:fld>
            <a:endParaRPr lang="en-US" altLang="en-US" dirty="0">
              <a:latin typeface="Arial" charset="0"/>
            </a:endParaRPr>
          </a:p>
        </p:txBody>
      </p:sp>
    </p:spTree>
    <p:extLst>
      <p:ext uri="{BB962C8B-B14F-4D97-AF65-F5344CB8AC3E}">
        <p14:creationId xmlns:p14="http://schemas.microsoft.com/office/powerpoint/2010/main" val="40438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Let’s review today’s agenda: </a:t>
            </a: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Overview of PIMS Postsecondary Student Data Collection</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PIMS Postsecondary Data Collection Timeline</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Postsecondary Students to Report</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Postsecondary Templates</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PIMS Postsecondary Data Quality Control Reports</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Bureau of Career and Technical Education</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Technical and Program-Related Assistance</a:t>
            </a:r>
            <a:endParaRPr lang="en-US" sz="1050" dirty="0">
              <a:latin typeface="Arial" pitchFamily="34" charset="0"/>
              <a:cs typeface="Arial" pitchFamily="34" charset="0"/>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087A227-7275-4D98-8050-DECCD13FF794}" type="slidenum">
              <a:rPr lang="en-US" altLang="en-US" smtClean="0">
                <a:latin typeface="Arial" charset="0"/>
              </a:rPr>
              <a:pPr eaLnBrk="1" hangingPunct="1">
                <a:spcBef>
                  <a:spcPct val="0"/>
                </a:spcBef>
              </a:pPr>
              <a:t>3</a:t>
            </a:fld>
            <a:endParaRPr lang="en-US" altLang="en-US" dirty="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F26D553B-0AD3-4DF4-87D2-82D23F0CBB48}" type="slidenum">
              <a:rPr lang="en-US" altLang="en-US" smtClean="0">
                <a:latin typeface="Arial" charset="0"/>
              </a:rPr>
              <a:pPr eaLnBrk="1" hangingPunct="1">
                <a:spcBef>
                  <a:spcPct val="0"/>
                </a:spcBef>
              </a:pPr>
              <a:t>30</a:t>
            </a:fld>
            <a:endParaRPr lang="en-US" altLang="en-US" dirty="0">
              <a:latin typeface="Arial" charset="0"/>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lnSpc>
                <a:spcPct val="107000"/>
              </a:lnSpc>
              <a:spcBef>
                <a:spcPts val="0"/>
              </a:spcBef>
              <a:spcAft>
                <a:spcPts val="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For files to be successfully submitted to the Pennsylvania Information Management System (PIMS) warehouse, the files must be uploaded through all the stages of production in the PS PIMS application.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Templates are Uploaded into PS PIMS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File Manager checks files for proper format and individual records for Errors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After the green check is received for both files, files are then Added to a Batch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Batch Manager</a:t>
            </a:r>
          </a:p>
          <a:p>
            <a:pPr marL="800100" marR="0" lvl="1" indent="-342900">
              <a:lnSpc>
                <a:spcPct val="107000"/>
              </a:lnSpc>
              <a:spcBef>
                <a:spcPts val="0"/>
              </a:spcBef>
              <a:spcAft>
                <a:spcPts val="0"/>
              </a:spcAft>
              <a:buFont typeface="+mj-lt"/>
              <a:buAutoNum type="arabicPeriod"/>
            </a:pPr>
            <a:r>
              <a:rPr lang="en-US" altLang="en-US" dirty="0">
                <a:effectLst/>
                <a:latin typeface="Arial" panose="020B0604020202020204" pitchFamily="34" charset="0"/>
                <a:cs typeface="Times New Roman" panose="02020603050405020304" pitchFamily="18" charset="0"/>
              </a:rPr>
              <a:t>Processes the data and pushes it to the PIMS Warehouse.</a:t>
            </a:r>
            <a:endParaRPr lang="en-US"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altLang="en-US" dirty="0"/>
              <a:t>For those unfamiliar with PIMS Reports V2, this application is used to verify the data that was submitted through PS PIMS to ensure it is accurate and complete and run Quality Control reports to identify any inaccuracies with the data.</a:t>
            </a:r>
          </a:p>
          <a:p>
            <a:endParaRPr lang="en-US" altLang="en-US" dirty="0"/>
          </a:p>
          <a:p>
            <a:r>
              <a:rPr lang="en-US" altLang="en-US" dirty="0"/>
              <a:t>Verification Reports can be run immediately after a successful PS PIMS Submission and give details about the data that was just uploaded via the PS PIMS Templates.  </a:t>
            </a:r>
          </a:p>
          <a:p>
            <a:r>
              <a:rPr lang="en-US" altLang="en-US" dirty="0"/>
              <a:t>Verification reports for the </a:t>
            </a:r>
            <a:r>
              <a:rPr lang="en-US" sz="1200" dirty="0">
                <a:latin typeface="Arial" panose="020B0604020202020204" pitchFamily="34" charset="0"/>
                <a:ea typeface="Calibri" panose="020F0502020204030204" pitchFamily="34" charset="0"/>
                <a:cs typeface="Arial" panose="020B0604020202020204" pitchFamily="34" charset="0"/>
              </a:rPr>
              <a:t>PIMS Perkins Postsecondary 2023-24 student data submission for Perkins End of Year Collection in the Postsecondary</a:t>
            </a:r>
            <a:r>
              <a:rPr lang="en-US" altLang="en-US" dirty="0"/>
              <a:t> Folder, then select Perkins.</a:t>
            </a:r>
          </a:p>
          <a:p>
            <a:endParaRPr lang="en-US"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Production Reports can only be run after a PIMS refresh and provide details about the data currently in the PIMS Warehouse.  These reports assist with identifying errors in the data. Production reports for the </a:t>
            </a:r>
            <a:r>
              <a:rPr lang="en-US" sz="1200" dirty="0">
                <a:latin typeface="Arial" panose="020B0604020202020204" pitchFamily="34" charset="0"/>
                <a:ea typeface="Calibri" panose="020F0502020204030204" pitchFamily="34" charset="0"/>
                <a:cs typeface="Arial" panose="020B0604020202020204" pitchFamily="34" charset="0"/>
              </a:rPr>
              <a:t>PIMS Perkins Postsecondary 2023-24 student data submission for Perkins End of Year Collection in the Postsecondary</a:t>
            </a:r>
            <a:r>
              <a:rPr lang="en-US" altLang="en-US" dirty="0"/>
              <a:t> Folder, then select Perkins.</a:t>
            </a:r>
          </a:p>
          <a:p>
            <a:endParaRPr lang="en-US" altLang="en-US" dirty="0"/>
          </a:p>
          <a:p>
            <a:endParaRPr lang="en-US" altLang="en-US" dirty="0"/>
          </a:p>
          <a:p>
            <a:r>
              <a:rPr lang="en-US" altLang="en-US" dirty="0"/>
              <a:t>Both Verification and Production reports can be run in Excel format to allow for filtering and manipulating the data for detailed review.  </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31</a:t>
            </a:fld>
            <a:endParaRPr lang="en-US" altLang="en-US" dirty="0">
              <a:latin typeface="Arial" charset="0"/>
            </a:endParaRPr>
          </a:p>
        </p:txBody>
      </p:sp>
    </p:spTree>
    <p:extLst>
      <p:ext uri="{BB962C8B-B14F-4D97-AF65-F5344CB8AC3E}">
        <p14:creationId xmlns:p14="http://schemas.microsoft.com/office/powerpoint/2010/main" val="38008074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89"/>
              </a:spcAft>
            </a:pPr>
            <a:r>
              <a:rPr lang="en-US" sz="1800" dirty="0">
                <a:latin typeface="Calibri" panose="020F0502020204030204" pitchFamily="34" charset="0"/>
                <a:ea typeface="Calibri" panose="020F0502020204030204" pitchFamily="34" charset="0"/>
                <a:cs typeface="Calibri" panose="020F0502020204030204" pitchFamily="34" charset="0"/>
              </a:rPr>
              <a:t>PIMS Perkins Postsecondary Data Verification Process – The PIMS Perkins Postsecondary CTE Student Data Set How-to Guide lists the Student Data Quality Control Reports for PIMS Postsecondary Perkins.   Higher Education data coordinators must review PIMS Perkins Postsecondary data quality reports to identify and correct errors.  Work with Data Owners to make corrections when needed and upload corrected data.  After verifying all data is correct, generate and verify the PIMS Perkins Postsecondary Accuracy Certification Statement (ACS).  Please have your Chief School Administrator sign the ACS and send via email to the RA account listed on the ACS. The signed ACS form and its associated summary statistics must be submitted to PDE by September 15, 2024.  PDE cannot begin processing Perkins indicators until all ACSs have been received. ACS statements are subject to state and federal audits.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altLang="en-US" sz="12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32</a:t>
            </a:fld>
            <a:endParaRPr lang="en-US" altLang="en-US" dirty="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spcBef>
                <a:spcPts val="800"/>
              </a:spcBef>
              <a:buFont typeface="Wingdings" panose="05000000000000000000" pitchFamily="2" charset="2"/>
              <a:buNone/>
            </a:pPr>
            <a:r>
              <a:rPr lang="en-US" altLang="en-US" sz="2400" b="0" dirty="0">
                <a:ea typeface="Verdana" pitchFamily="34" charset="0"/>
                <a:cs typeface="Verdana" pitchFamily="34" charset="0"/>
              </a:rPr>
              <a:t>Let’s review the Data QC Reports.  Please run each of these reports and review the information to ensure accurate and quality data.  Remember this data is used for CAR Reports, Allocating Funds, and other Federal and State reporting.</a:t>
            </a:r>
          </a:p>
          <a:p>
            <a:pPr marL="0" indent="0">
              <a:spcBef>
                <a:spcPts val="800"/>
              </a:spcBef>
              <a:buFont typeface="Wingdings" panose="05000000000000000000" pitchFamily="2" charset="2"/>
              <a:buNone/>
            </a:pPr>
            <a:endParaRPr lang="en-US" altLang="en-US" sz="2400" b="1" dirty="0">
              <a:ea typeface="Verdana" pitchFamily="34" charset="0"/>
              <a:cs typeface="Verdana" pitchFamily="34" charset="0"/>
            </a:endParaRP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Rpt01 - PS Student Institution IDs Not in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 when students within LEA PS Student Institution data were not found within LEA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To be counted within your final Perkins CTE Student Data Submission, you must correct students on this report.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Rpt02 - Students Reported in More Than One Program Code for a Campus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any CTE students within Campus Student Program Fact submission that were reported multiple Program Codes (CIP Codes)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Students can only be reported in one Program. You must correct students on this report.</a:t>
            </a:r>
            <a:endParaRPr lang="en-US" altLang="en-US" sz="24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33</a:t>
            </a:fld>
            <a:endParaRPr lang="en-US" altLang="en-US" dirty="0">
              <a:latin typeface="Arial" charset="0"/>
            </a:endParaRPr>
          </a:p>
        </p:txBody>
      </p:sp>
    </p:spTree>
    <p:extLst>
      <p:ext uri="{BB962C8B-B14F-4D97-AF65-F5344CB8AC3E}">
        <p14:creationId xmlns:p14="http://schemas.microsoft.com/office/powerpoint/2010/main" val="4786771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Rpt03 - List of Statistically Countable Perkins CTE Students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school and program.</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Rpt03A - Perkins CTE Enrollments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campus and program. </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34</a:t>
            </a:fld>
            <a:endParaRPr lang="en-US" altLang="en-US" dirty="0">
              <a:latin typeface="Arial" charset="0"/>
            </a:endParaRPr>
          </a:p>
        </p:txBody>
      </p:sp>
    </p:spTree>
    <p:extLst>
      <p:ext uri="{BB962C8B-B14F-4D97-AF65-F5344CB8AC3E}">
        <p14:creationId xmlns:p14="http://schemas.microsoft.com/office/powerpoint/2010/main" val="33041905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Rpt03B - Verify List of CTE Students with Program of Study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Program of Study SOAR Articulated Credits.</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Rpt03C – Verify List of CTE Students with Local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Local Articulated Credits (LAC)</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35</a:t>
            </a:fld>
            <a:endParaRPr lang="en-US" altLang="en-US" dirty="0">
              <a:latin typeface="Arial" charset="0"/>
            </a:endParaRPr>
          </a:p>
        </p:txBody>
      </p:sp>
    </p:spTree>
    <p:extLst>
      <p:ext uri="{BB962C8B-B14F-4D97-AF65-F5344CB8AC3E}">
        <p14:creationId xmlns:p14="http://schemas.microsoft.com/office/powerpoint/2010/main" val="21729402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Rpt04 - Errors for Invalid Data Element Relationships for Perkins CTE Students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students with invalid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 to resolve errors.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Rpt05 - Warnings for Questionable Data Element Relationships for Perkins CTE Students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CTE students reported have questionable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a:t>
            </a:r>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36</a:t>
            </a:fld>
            <a:endParaRPr lang="en-US" altLang="en-US" dirty="0">
              <a:latin typeface="Arial" charset="0"/>
            </a:endParaRPr>
          </a:p>
        </p:txBody>
      </p:sp>
    </p:spTree>
    <p:extLst>
      <p:ext uri="{BB962C8B-B14F-4D97-AF65-F5344CB8AC3E}">
        <p14:creationId xmlns:p14="http://schemas.microsoft.com/office/powerpoint/2010/main" val="42864557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989"/>
              </a:spcAft>
            </a:pPr>
            <a:r>
              <a:rPr lang="en-US" sz="1800" dirty="0">
                <a:latin typeface="Calibri" panose="020F0502020204030204" pitchFamily="34" charset="0"/>
                <a:ea typeface="Calibri" panose="020F0502020204030204" pitchFamily="34" charset="0"/>
                <a:cs typeface="Calibri" panose="020F0502020204030204" pitchFamily="34" charset="0"/>
              </a:rPr>
              <a:t>This screen shot shows the Bureau of Career and Technical Education’s (BCTE) website. To get to this website, go to </a:t>
            </a:r>
            <a:r>
              <a:rPr lang="en-US" sz="18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rPr>
              <a:t>PDE’s homepage</a:t>
            </a:r>
            <a:r>
              <a:rPr lang="en-US" sz="1800" dirty="0">
                <a:latin typeface="Calibri" panose="020F0502020204030204" pitchFamily="34" charset="0"/>
                <a:ea typeface="Calibri" panose="020F0502020204030204" pitchFamily="34" charset="0"/>
                <a:cs typeface="Calibri" panose="020F0502020204030204" pitchFamily="34" charset="0"/>
              </a:rPr>
              <a:t> at www.education.pa.gov, click on Instruction and then Career and Technical Education. This website provides a host of information about CIP Codes, Industry Recognized credentials, and the SOAR Program of Study.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37</a:t>
            </a:fld>
            <a:endParaRPr lang="en-US" dirty="0"/>
          </a:p>
        </p:txBody>
      </p:sp>
    </p:spTree>
    <p:extLst>
      <p:ext uri="{BB962C8B-B14F-4D97-AF65-F5344CB8AC3E}">
        <p14:creationId xmlns:p14="http://schemas.microsoft.com/office/powerpoint/2010/main" val="10211160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0"/>
              </a:spcAft>
            </a:pPr>
            <a:r>
              <a:rPr lang="en-US" sz="1800" dirty="0">
                <a:latin typeface="Calibri" panose="020F0502020204030204" pitchFamily="34" charset="0"/>
                <a:ea typeface="Calibri" panose="020F0502020204030204" pitchFamily="34" charset="0"/>
                <a:cs typeface="Calibri" panose="020F0502020204030204" pitchFamily="34" charset="0"/>
              </a:rPr>
              <a:t>Finally, we provide you with contacts: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spcAft>
                <a:spcPts val="0"/>
              </a:spcAft>
            </a:pPr>
            <a:r>
              <a:rPr lang="en-US" sz="1800" b="1" dirty="0">
                <a:latin typeface="Calibri" panose="020F0502020204030204" pitchFamily="34" charset="0"/>
                <a:ea typeface="Calibri" panose="020F0502020204030204" pitchFamily="34" charset="0"/>
                <a:cs typeface="Calibri" panose="020F0502020204030204" pitchFamily="34"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
              <a:defRPr/>
            </a:pPr>
            <a:r>
              <a:rPr lang="en-US" sz="2000" dirty="0">
                <a:solidFill>
                  <a:srgbClr val="0070C0"/>
                </a:solidFill>
                <a:latin typeface="+mj-lt"/>
              </a:rPr>
              <a:t>CTE Data, Non-Technical Questions:  </a:t>
            </a:r>
          </a:p>
          <a:p>
            <a:pPr marL="1085850" lvl="1" indent="-342900">
              <a:buFont typeface="Arial" panose="020B0604020202020204" pitchFamily="34" charset="0"/>
              <a:buChar char="•"/>
              <a:defRPr/>
            </a:pPr>
            <a:r>
              <a:rPr lang="en-US" sz="2000" dirty="0">
                <a:latin typeface="+mj-lt"/>
              </a:rPr>
              <a:t>CTE Data Team, Data Quality Office, </a:t>
            </a:r>
            <a:r>
              <a:rPr lang="en-US" sz="2000" dirty="0">
                <a:latin typeface="+mj-lt"/>
                <a:hlinkClick r:id="rId3"/>
              </a:rPr>
              <a:t>ra-catsdata@pa.gov</a:t>
            </a:r>
            <a:endParaRPr lang="en-US" sz="2000" dirty="0">
              <a:latin typeface="+mj-lt"/>
            </a:endParaRPr>
          </a:p>
          <a:p>
            <a:pPr lvl="1" indent="0">
              <a:defRPr/>
            </a:pPr>
            <a:endParaRPr lang="en-US" sz="2000" dirty="0">
              <a:solidFill>
                <a:srgbClr val="0070C0"/>
              </a:solidFill>
              <a:latin typeface="+mj-lt"/>
            </a:endParaRPr>
          </a:p>
          <a:p>
            <a:pPr marL="342900" indent="-342900">
              <a:buFont typeface="Wingdings" panose="05000000000000000000" pitchFamily="2" charset="2"/>
              <a:buChar char="§"/>
              <a:defRPr/>
            </a:pPr>
            <a:r>
              <a:rPr lang="en-US" sz="2000" dirty="0">
                <a:solidFill>
                  <a:srgbClr val="0070C0"/>
                </a:solidFill>
                <a:latin typeface="+mj-lt"/>
              </a:rPr>
              <a:t>SOAR Program of Study Questions:  </a:t>
            </a:r>
          </a:p>
          <a:p>
            <a:pPr marL="1085850" lvl="1" indent="-342900">
              <a:buFont typeface="Arial" panose="020B0604020202020204" pitchFamily="34" charset="0"/>
              <a:buChar char="•"/>
              <a:defRPr/>
            </a:pPr>
            <a:r>
              <a:rPr lang="en-US" sz="2000" dirty="0">
                <a:latin typeface="+mj-lt"/>
              </a:rPr>
              <a:t>Tracey Readinger,  Bureau of Career and Technical Education, </a:t>
            </a:r>
            <a:r>
              <a:rPr lang="en-US" sz="2000" dirty="0">
                <a:latin typeface="+mj-lt"/>
                <a:hlinkClick r:id="rId4"/>
              </a:rPr>
              <a:t>trareading@pa.gov</a:t>
            </a:r>
            <a:endParaRPr lang="en-US" sz="2000" dirty="0">
              <a:latin typeface="+mj-lt"/>
            </a:endParaRPr>
          </a:p>
          <a:p>
            <a:pPr marL="1085850" lvl="1" indent="-342900">
              <a:buFont typeface="Arial" panose="020B0604020202020204" pitchFamily="34" charset="0"/>
              <a:buChar char="•"/>
              <a:defRPr/>
            </a:pPr>
            <a:endParaRPr lang="en-US" sz="2000" dirty="0">
              <a:latin typeface="+mj-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Perkins Planning Process Questions:  </a:t>
            </a:r>
          </a:p>
          <a:p>
            <a:pPr marL="1085850" lvl="1" indent="-342900">
              <a:spcBef>
                <a:spcPct val="0"/>
              </a:spcBef>
              <a:buFont typeface="Arial" panose="020B0604020202020204" pitchFamily="34" charset="0"/>
              <a:buChar char="•"/>
            </a:pPr>
            <a:r>
              <a:rPr lang="en-US" altLang="en-US" sz="2000" dirty="0">
                <a:latin typeface="+mn-lt"/>
              </a:rPr>
              <a:t>Monique Burton, Bureau of Career and Technical  Education, </a:t>
            </a:r>
            <a:r>
              <a:rPr lang="en-US" altLang="en-US" sz="2000" u="sng" dirty="0">
                <a:solidFill>
                  <a:srgbClr val="FF0000"/>
                </a:solidFill>
                <a:latin typeface="+mn-lt"/>
                <a:hlinkClick r:id="rId5"/>
              </a:rPr>
              <a:t>moburton@pa.gov</a:t>
            </a:r>
            <a:r>
              <a:rPr lang="en-US" altLang="en-US" sz="2000" dirty="0">
                <a:latin typeface="+mn-lt"/>
                <a:hlinkClick r:id="rId5"/>
              </a:rPr>
              <a:t> </a:t>
            </a:r>
            <a:endParaRPr lang="en-US" altLang="en-US" sz="2000" dirty="0">
              <a:latin typeface="+mn-lt"/>
            </a:endParaRPr>
          </a:p>
          <a:p>
            <a:pPr>
              <a:spcBef>
                <a:spcPct val="0"/>
              </a:spcBef>
              <a:buFontTx/>
              <a:buNone/>
            </a:pPr>
            <a:r>
              <a:rPr lang="en-US" altLang="en-US" sz="2000" dirty="0">
                <a:latin typeface="+mn-lt"/>
              </a:rPr>
              <a:t> </a:t>
            </a:r>
          </a:p>
          <a:p>
            <a:pPr marL="342900" indent="-342900">
              <a:spcBef>
                <a:spcPct val="0"/>
              </a:spcBef>
              <a:buFont typeface="Wingdings" panose="05000000000000000000" pitchFamily="2" charset="2"/>
              <a:buChar char="§"/>
            </a:pPr>
            <a:r>
              <a:rPr lang="en-US" altLang="en-US" sz="2000" dirty="0">
                <a:solidFill>
                  <a:srgbClr val="0070C0"/>
                </a:solidFill>
                <a:latin typeface="+mn-lt"/>
              </a:rPr>
              <a:t>PIMS Reports Access and Technical Questions: </a:t>
            </a:r>
            <a:r>
              <a:rPr lang="en-US" altLang="en-US" sz="2000" dirty="0">
                <a:latin typeface="+mn-lt"/>
              </a:rPr>
              <a:t>  </a:t>
            </a:r>
          </a:p>
          <a:p>
            <a:pPr marL="1085850" lvl="1" indent="-342900">
              <a:spcBef>
                <a:spcPct val="0"/>
              </a:spcBef>
              <a:buFont typeface="Arial" panose="020B0604020202020204" pitchFamily="34" charset="0"/>
              <a:buChar char="•"/>
            </a:pPr>
            <a:r>
              <a:rPr lang="en-US" altLang="en-US" sz="2000" dirty="0">
                <a:latin typeface="+mn-lt"/>
              </a:rPr>
              <a:t>PIMS Support Services:  1-800-661-2423</a:t>
            </a:r>
          </a:p>
          <a:p>
            <a:pPr>
              <a:spcBef>
                <a:spcPct val="0"/>
              </a:spcBef>
              <a:buFontTx/>
              <a:buNone/>
            </a:pPr>
            <a:endParaRPr lang="en-US" altLang="en-US" sz="2000" dirty="0">
              <a:latin typeface="+mn-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Data Quality Engine Help:  </a:t>
            </a:r>
          </a:p>
          <a:p>
            <a:pPr marL="1085850" lvl="1" indent="-342900">
              <a:spcBef>
                <a:spcPct val="0"/>
              </a:spcBef>
              <a:buFont typeface="Arial" panose="020B0604020202020204" pitchFamily="34" charset="0"/>
              <a:buChar char="•"/>
            </a:pPr>
            <a:r>
              <a:rPr lang="en-US" altLang="en-US" sz="2000" dirty="0">
                <a:latin typeface="+mn-lt"/>
              </a:rPr>
              <a:t>Data Quality Office Resource Account, </a:t>
            </a:r>
          </a:p>
          <a:p>
            <a:pPr lvl="1" indent="0">
              <a:spcBef>
                <a:spcPct val="0"/>
              </a:spcBef>
              <a:buNone/>
            </a:pPr>
            <a:r>
              <a:rPr lang="en-US" altLang="en-US" sz="2000" dirty="0">
                <a:solidFill>
                  <a:srgbClr val="FF0000"/>
                </a:solidFill>
                <a:latin typeface="+mn-lt"/>
              </a:rPr>
              <a:t>     </a:t>
            </a:r>
            <a:r>
              <a:rPr lang="en-US" altLang="en-US" sz="2000" u="sng" dirty="0">
                <a:solidFill>
                  <a:srgbClr val="FF0000"/>
                </a:solidFill>
                <a:latin typeface="+mn-lt"/>
                <a:hlinkClick r:id="rId6"/>
              </a:rPr>
              <a:t>RA-ddqdatacollection@pa.gov</a:t>
            </a:r>
            <a:endParaRPr lang="en-US" altLang="en-US" sz="1800" u="sng" dirty="0">
              <a:solidFill>
                <a:srgbClr val="FF0000"/>
              </a:solidFill>
              <a:latin typeface="Verdana"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38</a:t>
            </a:fld>
            <a:endParaRPr lang="en-US" dirty="0"/>
          </a:p>
        </p:txBody>
      </p:sp>
    </p:spTree>
    <p:extLst>
      <p:ext uri="{BB962C8B-B14F-4D97-AF65-F5344CB8AC3E}">
        <p14:creationId xmlns:p14="http://schemas.microsoft.com/office/powerpoint/2010/main" val="4979546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159"/>
            <a:r>
              <a:rPr lang="en-US" sz="1800" dirty="0">
                <a:latin typeface="Calibri" panose="020F0502020204030204" pitchFamily="34" charset="0"/>
                <a:ea typeface="Times New Roman" panose="02020603050405020304" pitchFamily="18" charset="0"/>
                <a:cs typeface="Calibri" panose="020F0502020204030204" pitchFamily="34" charset="0"/>
              </a:rPr>
              <a:t>I want to thank you for listening to this webinar and hope that it answers most, if not all, of the questions you may have had regarding the upcoming PIMS Perkins Postsecondary End of Year data collection.  If not, feel free to email the CTE Team or other PDE representatives listed on the last slide, as appropriate.  We look forward to working with you to complete this collection effort.</a:t>
            </a:r>
            <a:r>
              <a:rPr lang="en-US" sz="1800" b="1" dirty="0">
                <a:latin typeface="Calibri" panose="020F0502020204030204" pitchFamily="34" charset="0"/>
                <a:ea typeface="Calibri" panose="020F0502020204030204" pitchFamily="34" charset="0"/>
                <a:cs typeface="Calibri" panose="020F0502020204030204" pitchFamily="34"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39</a:t>
            </a:fld>
            <a:endParaRPr lang="en-US" dirty="0"/>
          </a:p>
        </p:txBody>
      </p:sp>
    </p:spTree>
    <p:extLst>
      <p:ext uri="{BB962C8B-B14F-4D97-AF65-F5344CB8AC3E}">
        <p14:creationId xmlns:p14="http://schemas.microsoft.com/office/powerpoint/2010/main" val="1165211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Why is CTE data collected?  </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Primarily to meet the Perkins V federal legislation reporting and accountability requirements at the secondary, adult and postsecondary levels.  There are also certain state reporting requirements as well connected to the career and technical education programs.  Today we will be addressing postsecondary requirements.</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There are 2 templates for the PIMS Perkins Postsecondary CTE collection that must be uploaded.  </a:t>
            </a:r>
          </a:p>
          <a:p>
            <a:pPr>
              <a:lnSpc>
                <a:spcPct val="115000"/>
              </a:lnSpc>
              <a:spcBef>
                <a:spcPts val="0"/>
              </a:spcBef>
              <a:spcAft>
                <a:spcPts val="964"/>
              </a:spcAft>
            </a:pPr>
            <a:endParaRPr lang="en-US" altLang="en-US" sz="1100" dirty="0">
              <a:latin typeface="Arial" panose="020B0604020202020204" pitchFamily="34" charset="0"/>
              <a:cs typeface="Arial" panose="020B0604020202020204" pitchFamily="34" charset="0"/>
            </a:endParaRPr>
          </a:p>
          <a:p>
            <a:pPr>
              <a:lnSpc>
                <a:spcPct val="115000"/>
              </a:lnSpc>
              <a:spcBef>
                <a:spcPts val="0"/>
              </a:spcBef>
              <a:spcAft>
                <a:spcPts val="964"/>
              </a:spcAft>
            </a:pPr>
            <a:r>
              <a:rPr lang="en-US" altLang="en-US" sz="1100" dirty="0">
                <a:latin typeface="Arial" panose="020B0604020202020204" pitchFamily="34" charset="0"/>
                <a:cs typeface="Arial" panose="020B0604020202020204" pitchFamily="34" charset="0"/>
              </a:rPr>
              <a:t>PS Student Institution Template – This template </a:t>
            </a:r>
            <a:r>
              <a:rPr lang="en-US" sz="1800" dirty="0">
                <a:effectLst/>
                <a:latin typeface="Arial" panose="020B0604020202020204" pitchFamily="34" charset="0"/>
                <a:ea typeface="Calibri" panose="020F0502020204030204" pitchFamily="34" charset="0"/>
              </a:rPr>
              <a:t>contains basic demographic information regarding an institution’s students.</a:t>
            </a:r>
            <a:endParaRPr lang="en-US" altLang="en-US" sz="1100" dirty="0">
              <a:latin typeface="Arial" panose="020B0604020202020204" pitchFamily="34" charset="0"/>
              <a:cs typeface="Arial" panose="020B0604020202020204" pitchFamily="34" charset="0"/>
            </a:endParaRPr>
          </a:p>
          <a:p>
            <a:pPr>
              <a:lnSpc>
                <a:spcPct val="115000"/>
              </a:lnSpc>
              <a:spcBef>
                <a:spcPts val="0"/>
              </a:spcBef>
              <a:spcAft>
                <a:spcPts val="964"/>
              </a:spcAft>
            </a:pPr>
            <a:r>
              <a:rPr lang="en-US" altLang="en-US" sz="1100" dirty="0">
                <a:latin typeface="Arial" panose="020B0604020202020204" pitchFamily="34" charset="0"/>
                <a:cs typeface="Arial" panose="020B0604020202020204" pitchFamily="34" charset="0"/>
              </a:rPr>
              <a:t>Campus Student Program Fact Template – This template </a:t>
            </a:r>
            <a:r>
              <a:rPr lang="en-US" sz="1800" dirty="0">
                <a:effectLst/>
                <a:latin typeface="Arial" panose="020B0604020202020204" pitchFamily="34" charset="0"/>
                <a:ea typeface="Calibri" panose="020F0502020204030204" pitchFamily="34" charset="0"/>
                <a:cs typeface="Times New Roman" panose="02020603050405020304" pitchFamily="18" charset="0"/>
              </a:rPr>
              <a:t>collects various “data items” such as the </a:t>
            </a:r>
            <a:r>
              <a:rPr lang="en-US" sz="1800" dirty="0">
                <a:effectLst/>
                <a:latin typeface="Arial" panose="020B0604020202020204" pitchFamily="34" charset="0"/>
                <a:ea typeface="Calibri" panose="020F0502020204030204" pitchFamily="34" charset="0"/>
              </a:rPr>
              <a:t>Perkins Industry Credential Earned Indicator and the Pell Grant Indicator</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087A227-7275-4D98-8050-DECCD13FF794}" type="slidenum">
              <a:rPr lang="en-US" altLang="en-US" smtClean="0">
                <a:latin typeface="Arial" charset="0"/>
              </a:rPr>
              <a:pPr eaLnBrk="1" hangingPunct="1">
                <a:spcBef>
                  <a:spcPct val="0"/>
                </a:spcBef>
              </a:pPr>
              <a:t>4</a:t>
            </a:fld>
            <a:endParaRPr lang="en-US" altLang="en-US" dirty="0">
              <a:latin typeface="Arial" charset="0"/>
            </a:endParaRPr>
          </a:p>
        </p:txBody>
      </p:sp>
    </p:spTree>
    <p:extLst>
      <p:ext uri="{BB962C8B-B14F-4D97-AF65-F5344CB8AC3E}">
        <p14:creationId xmlns:p14="http://schemas.microsoft.com/office/powerpoint/2010/main" val="3391157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The submission window for the PIMS Perkins Postsecondary 2023-24 student data submission for Perkins End of Year Collection is from August 1 to August 31.  We need to stress to all of you that we are going to have to ensure that all PIMS Perkins Postsecondary related data is submitted and loaded to the PIMS data warehouse within that window. LEAs will be strictly held to that submission window from August 1 to August 31</a:t>
            </a:r>
            <a:r>
              <a:rPr lang="en-US" sz="1100" baseline="30000" dirty="0">
                <a:latin typeface="Arial" panose="020B0604020202020204" pitchFamily="34" charset="0"/>
                <a:ea typeface="Calibri" panose="020F0502020204030204" pitchFamily="34" charset="0"/>
                <a:cs typeface="Arial" panose="020B0604020202020204" pitchFamily="34" charset="0"/>
              </a:rPr>
              <a:t>st</a:t>
            </a:r>
            <a:r>
              <a:rPr lang="en-US" sz="1100" dirty="0">
                <a:latin typeface="Arial" panose="020B0604020202020204" pitchFamily="34" charset="0"/>
                <a:ea typeface="Calibri" panose="020F0502020204030204" pitchFamily="34" charset="0"/>
                <a:cs typeface="Arial" panose="020B0604020202020204" pitchFamily="34" charset="0"/>
              </a:rPr>
              <a:t> and then in turn need to make full use (as appropriate) of the correction window from September 1 to September 15 to finalize all PIMS Perkins Postsecondary data.  During the correction window LEAs should (if they did not already) generate and review PIMS Perkins Postsecondary Student Data Quality Control Reports listed in the PIMS Perkins Postsecondary CTE Student Data Set How to guide.</a:t>
            </a:r>
          </a:p>
          <a:p>
            <a:pPr>
              <a:lnSpc>
                <a:spcPct val="115000"/>
              </a:lnSpc>
              <a:spcBef>
                <a:spcPts val="0"/>
              </a:spcBef>
              <a:spcAft>
                <a:spcPts val="0"/>
              </a:spcAft>
            </a:pPr>
            <a:endParaRPr lang="en-US" sz="1100" dirty="0">
              <a:latin typeface="Arial" panose="020B0604020202020204" pitchFamily="34" charset="0"/>
              <a:cs typeface="Arial" panose="020B0604020202020204" pitchFamily="34" charset="0"/>
            </a:endParaRPr>
          </a:p>
          <a:p>
            <a:pPr>
              <a:lnSpc>
                <a:spcPct val="115000"/>
              </a:lnSpc>
              <a:spcBef>
                <a:spcPts val="0"/>
              </a:spcBef>
              <a:spcAft>
                <a:spcPts val="0"/>
              </a:spcAft>
            </a:pPr>
            <a:r>
              <a:rPr lang="en-US" sz="1100" dirty="0">
                <a:latin typeface="Arial" panose="020B0604020202020204" pitchFamily="34" charset="0"/>
                <a:cs typeface="Arial" panose="020B0604020202020204" pitchFamily="34" charset="0"/>
              </a:rPr>
              <a:t>Please submit your signed ACS by September 15</a:t>
            </a:r>
            <a:r>
              <a:rPr lang="en-US" sz="1100" baseline="30000" dirty="0">
                <a:latin typeface="Arial" panose="020B0604020202020204" pitchFamily="34" charset="0"/>
                <a:cs typeface="Arial" panose="020B0604020202020204" pitchFamily="34" charset="0"/>
              </a:rPr>
              <a:t>th</a:t>
            </a:r>
            <a:r>
              <a:rPr lang="en-US" sz="1100" dirty="0">
                <a:latin typeface="Arial" panose="020B0604020202020204" pitchFamily="34" charset="0"/>
                <a:cs typeface="Arial" panose="020B0604020202020204" pitchFamily="34" charset="0"/>
              </a:rPr>
              <a:t>.</a:t>
            </a:r>
          </a:p>
          <a:p>
            <a:pPr>
              <a:lnSpc>
                <a:spcPct val="115000"/>
              </a:lnSpc>
              <a:spcBef>
                <a:spcPts val="0"/>
              </a:spcBef>
              <a:spcAft>
                <a:spcPts val="0"/>
              </a:spcAft>
            </a:pPr>
            <a:endParaRPr lang="en-US" sz="1100" dirty="0">
              <a:latin typeface="Arial" panose="020B0604020202020204" pitchFamily="34" charset="0"/>
              <a:cs typeface="Arial" panose="020B0604020202020204" pitchFamily="34" charset="0"/>
            </a:endParaRPr>
          </a:p>
          <a:p>
            <a:pPr>
              <a:lnSpc>
                <a:spcPct val="115000"/>
              </a:lnSpc>
              <a:spcBef>
                <a:spcPts val="0"/>
              </a:spcBef>
              <a:spcAft>
                <a:spcPts val="0"/>
              </a:spcAft>
            </a:pPr>
            <a:r>
              <a:rPr lang="en-US" sz="1100" dirty="0">
                <a:latin typeface="Arial" panose="020B0604020202020204" pitchFamily="34" charset="0"/>
                <a:cs typeface="Arial" panose="020B0604020202020204" pitchFamily="34" charset="0"/>
              </a:rPr>
              <a:t>Remember – </a:t>
            </a:r>
            <a:r>
              <a:rPr lang="en-US" sz="1800" dirty="0">
                <a:effectLst/>
                <a:latin typeface="Arial" panose="020B0604020202020204" pitchFamily="34" charset="0"/>
                <a:ea typeface="Calibri" panose="020F0502020204030204" pitchFamily="34" charset="0"/>
              </a:rPr>
              <a:t>PDE personnel cannot begin processing the Consolidated Annual Report (CAR) until all signed and initialed ACSs have been received by PDE.</a:t>
            </a:r>
          </a:p>
          <a:p>
            <a:pPr>
              <a:lnSpc>
                <a:spcPct val="115000"/>
              </a:lnSpc>
              <a:spcBef>
                <a:spcPts val="0"/>
              </a:spcBef>
              <a:spcAft>
                <a:spcPts val="0"/>
              </a:spcAft>
            </a:pPr>
            <a:endParaRPr lang="en-US" sz="1100" dirty="0">
              <a:latin typeface="Arial" panose="020B0604020202020204" pitchFamily="34" charset="0"/>
              <a:cs typeface="Arial" panose="020B0604020202020204" pitchFamily="34" charset="0"/>
            </a:endParaRPr>
          </a:p>
          <a:p>
            <a:pPr>
              <a:lnSpc>
                <a:spcPct val="115000"/>
              </a:lnSpc>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5</a:t>
            </a:fld>
            <a:endParaRPr lang="en-US" dirty="0"/>
          </a:p>
        </p:txBody>
      </p:sp>
    </p:spTree>
    <p:extLst>
      <p:ext uri="{BB962C8B-B14F-4D97-AF65-F5344CB8AC3E}">
        <p14:creationId xmlns:p14="http://schemas.microsoft.com/office/powerpoint/2010/main" val="3945853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latin typeface="Arial" panose="020B0604020202020204" pitchFamily="34" charset="0"/>
                <a:cs typeface="Arial" panose="020B0604020202020204" pitchFamily="34" charset="0"/>
              </a:rPr>
              <a:t>Let’s take a look at reporting PIMS Perkins Postsecondary Students.</a:t>
            </a:r>
          </a:p>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6</a:t>
            </a:fld>
            <a:endParaRPr lang="en-US" altLang="en-US" dirty="0">
              <a:latin typeface="Arial" charset="0"/>
            </a:endParaRPr>
          </a:p>
        </p:txBody>
      </p:sp>
    </p:spTree>
    <p:extLst>
      <p:ext uri="{BB962C8B-B14F-4D97-AF65-F5344CB8AC3E}">
        <p14:creationId xmlns:p14="http://schemas.microsoft.com/office/powerpoint/2010/main" val="3057468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ea typeface="Calibri" panose="020F0502020204030204" pitchFamily="34" charset="0"/>
              </a:rPr>
              <a:t>Institutions should report all students enrolled in a Perkins postsecondary program at any time during the July 1 – June 30 academic year. </a:t>
            </a:r>
          </a:p>
          <a:p>
            <a:endParaRPr lang="en-US" sz="1800" dirty="0">
              <a:effectLst/>
              <a:latin typeface="Arial" panose="020B0604020202020204" pitchFamily="34" charset="0"/>
            </a:endParaRPr>
          </a:p>
          <a:p>
            <a:r>
              <a:rPr lang="en-US" sz="1800" dirty="0">
                <a:effectLst/>
                <a:latin typeface="Arial" panose="020B0604020202020204" pitchFamily="34" charset="0"/>
                <a:ea typeface="Calibri" panose="020F0502020204030204" pitchFamily="34" charset="0"/>
              </a:rPr>
              <a:t>NOTE: Students that are enrolled in a postsecondary program but did not graduate high school </a:t>
            </a:r>
            <a:r>
              <a:rPr lang="en-US" sz="1800" b="1" dirty="0">
                <a:effectLst/>
                <a:latin typeface="Arial" panose="020B0604020202020204" pitchFamily="34" charset="0"/>
                <a:ea typeface="Calibri" panose="020F0502020204030204" pitchFamily="34" charset="0"/>
              </a:rPr>
              <a:t>cannot</a:t>
            </a:r>
            <a:r>
              <a:rPr lang="en-US" sz="1800" dirty="0">
                <a:effectLst/>
                <a:latin typeface="Arial" panose="020B0604020202020204" pitchFamily="34" charset="0"/>
                <a:ea typeface="Calibri" panose="020F0502020204030204" pitchFamily="34" charset="0"/>
              </a:rPr>
              <a:t> be reported.</a:t>
            </a:r>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7</a:t>
            </a:fld>
            <a:endParaRPr lang="en-US" dirty="0"/>
          </a:p>
        </p:txBody>
      </p:sp>
    </p:spTree>
    <p:extLst>
      <p:ext uri="{BB962C8B-B14F-4D97-AF65-F5344CB8AC3E}">
        <p14:creationId xmlns:p14="http://schemas.microsoft.com/office/powerpoint/2010/main" val="1120230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sz="1800" dirty="0">
                <a:effectLst/>
                <a:latin typeface="Arial" panose="020B0604020202020204" pitchFamily="34" charset="0"/>
                <a:ea typeface="Calibri" panose="020F0502020204030204" pitchFamily="34" charset="0"/>
              </a:rPr>
              <a:t>To be defined as a Perkins postsecondary program the program must meet the following criteria:</a:t>
            </a:r>
          </a:p>
          <a:p>
            <a:pPr marL="342900" marR="0" lvl="0" indent="-342900">
              <a:spcBef>
                <a:spcPts val="0"/>
              </a:spcBef>
              <a:spcAft>
                <a:spcPts val="12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Each program must be in compliance with Pennsylvania statutes, regulations, and policies.</a:t>
            </a:r>
          </a:p>
          <a:p>
            <a:pPr marL="342900" marR="0" lvl="0" indent="-342900">
              <a:spcBef>
                <a:spcPts val="0"/>
              </a:spcBef>
              <a:spcAft>
                <a:spcPts val="12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Each program shall be a career and technical education program, offering a sequence of courses that provides individuals with rigorous academic content and relevant technical knowledge and skills needed to prepare for further education and careers in current or emerging professions, which may include high-skill, high-wage, or in-demand industry sectors or occupations, as required by Perkins V.</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8</a:t>
            </a:fld>
            <a:endParaRPr lang="en-US" dirty="0"/>
          </a:p>
        </p:txBody>
      </p:sp>
    </p:spTree>
    <p:extLst>
      <p:ext uri="{BB962C8B-B14F-4D97-AF65-F5344CB8AC3E}">
        <p14:creationId xmlns:p14="http://schemas.microsoft.com/office/powerpoint/2010/main" val="2250807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be a credit-based program and shall be identified with an accepted Classification of Instructional Program (CIP) code.</a:t>
            </a:r>
          </a:p>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have a statement of objectives that will be printed in the institution’s catalog. The statement must indicate clearly that the program is designed for job placement incorporating employment-related job skills and knowledge. The catalog must indicate that the program is primarily occupational.</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9</a:t>
            </a:fld>
            <a:endParaRPr lang="en-US" dirty="0"/>
          </a:p>
        </p:txBody>
      </p:sp>
    </p:spTree>
    <p:extLst>
      <p:ext uri="{BB962C8B-B14F-4D97-AF65-F5344CB8AC3E}">
        <p14:creationId xmlns:p14="http://schemas.microsoft.com/office/powerpoint/2010/main" val="2810874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6/28/2024</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9AE35E5-0CD2-4EEB-8107-35D1C4B54A1D}" type="slidenum">
              <a:rPr lang="en-US"/>
              <a:pPr>
                <a:defRPr/>
              </a:pPr>
              <a:t>‹#›</a:t>
            </a:fld>
            <a:endParaRPr lang="en-US" dirty="0"/>
          </a:p>
        </p:txBody>
      </p:sp>
    </p:spTree>
    <p:extLst>
      <p:ext uri="{BB962C8B-B14F-4D97-AF65-F5344CB8AC3E}">
        <p14:creationId xmlns:p14="http://schemas.microsoft.com/office/powerpoint/2010/main" val="1816468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081A6C2-475E-4467-A8D6-F793AD1D5DF8}" type="slidenum">
              <a:rPr lang="en-US"/>
              <a:pPr>
                <a:defRPr/>
              </a:pPr>
              <a:t>‹#›</a:t>
            </a:fld>
            <a:endParaRPr lang="en-US" dirty="0"/>
          </a:p>
        </p:txBody>
      </p:sp>
    </p:spTree>
    <p:extLst>
      <p:ext uri="{BB962C8B-B14F-4D97-AF65-F5344CB8AC3E}">
        <p14:creationId xmlns:p14="http://schemas.microsoft.com/office/powerpoint/2010/main" val="3562693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F5AB744-151E-4E8D-A4A0-706FAAB02B74}" type="slidenum">
              <a:rPr lang="en-US"/>
              <a:pPr>
                <a:defRPr/>
              </a:pPr>
              <a:t>‹#›</a:t>
            </a:fld>
            <a:endParaRPr lang="en-US" dirty="0"/>
          </a:p>
        </p:txBody>
      </p:sp>
    </p:spTree>
    <p:extLst>
      <p:ext uri="{BB962C8B-B14F-4D97-AF65-F5344CB8AC3E}">
        <p14:creationId xmlns:p14="http://schemas.microsoft.com/office/powerpoint/2010/main" val="158743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53A2020-A5AA-41E4-8C91-8A876E2B59C6}" type="slidenum">
              <a:rPr lang="en-US"/>
              <a:pPr>
                <a:defRPr/>
              </a:pPr>
              <a:t>‹#›</a:t>
            </a:fld>
            <a:endParaRPr lang="en-US" dirty="0"/>
          </a:p>
        </p:txBody>
      </p:sp>
    </p:spTree>
    <p:extLst>
      <p:ext uri="{BB962C8B-B14F-4D97-AF65-F5344CB8AC3E}">
        <p14:creationId xmlns:p14="http://schemas.microsoft.com/office/powerpoint/2010/main" val="354585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5C72523-2848-4209-9477-F9F5FA76702C}" type="slidenum">
              <a:rPr lang="en-US"/>
              <a:pPr>
                <a:defRPr/>
              </a:pPr>
              <a:t>‹#›</a:t>
            </a:fld>
            <a:endParaRPr lang="en-US" dirty="0"/>
          </a:p>
        </p:txBody>
      </p:sp>
    </p:spTree>
    <p:extLst>
      <p:ext uri="{BB962C8B-B14F-4D97-AF65-F5344CB8AC3E}">
        <p14:creationId xmlns:p14="http://schemas.microsoft.com/office/powerpoint/2010/main" val="223547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4C95047-A058-49DF-A9EF-6C60FB99E53E}" type="slidenum">
              <a:rPr lang="en-US"/>
              <a:pPr>
                <a:defRPr/>
              </a:pPr>
              <a:t>‹#›</a:t>
            </a:fld>
            <a:endParaRPr lang="en-US" dirty="0"/>
          </a:p>
        </p:txBody>
      </p:sp>
    </p:spTree>
    <p:extLst>
      <p:ext uri="{BB962C8B-B14F-4D97-AF65-F5344CB8AC3E}">
        <p14:creationId xmlns:p14="http://schemas.microsoft.com/office/powerpoint/2010/main" val="347769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DF7B57B6-79DE-4540-AFF3-D4492D972525}" type="slidenum">
              <a:rPr lang="en-US"/>
              <a:pPr>
                <a:defRPr/>
              </a:pPr>
              <a:t>‹#›</a:t>
            </a:fld>
            <a:endParaRPr lang="en-US" dirty="0"/>
          </a:p>
        </p:txBody>
      </p:sp>
    </p:spTree>
    <p:extLst>
      <p:ext uri="{BB962C8B-B14F-4D97-AF65-F5344CB8AC3E}">
        <p14:creationId xmlns:p14="http://schemas.microsoft.com/office/powerpoint/2010/main" val="941818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0AEEFF93-478F-4AA2-94E6-ADE5C258A5C7}" type="slidenum">
              <a:rPr lang="en-US"/>
              <a:pPr>
                <a:defRPr/>
              </a:pPr>
              <a:t>‹#›</a:t>
            </a:fld>
            <a:endParaRPr lang="en-US" dirty="0"/>
          </a:p>
        </p:txBody>
      </p:sp>
    </p:spTree>
    <p:extLst>
      <p:ext uri="{BB962C8B-B14F-4D97-AF65-F5344CB8AC3E}">
        <p14:creationId xmlns:p14="http://schemas.microsoft.com/office/powerpoint/2010/main" val="3023956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D4165A0-160A-4211-9576-9B7D2A7219F0}" type="slidenum">
              <a:rPr lang="en-US"/>
              <a:pPr>
                <a:defRPr/>
              </a:pPr>
              <a:t>‹#›</a:t>
            </a:fld>
            <a:endParaRPr lang="en-US" dirty="0"/>
          </a:p>
        </p:txBody>
      </p:sp>
    </p:spTree>
    <p:extLst>
      <p:ext uri="{BB962C8B-B14F-4D97-AF65-F5344CB8AC3E}">
        <p14:creationId xmlns:p14="http://schemas.microsoft.com/office/powerpoint/2010/main" val="29136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5C12FD1-0634-406E-86DD-9BA62F7104EE}" type="slidenum">
              <a:rPr lang="en-US"/>
              <a:pPr>
                <a:defRPr/>
              </a:pPr>
              <a:t>‹#›</a:t>
            </a:fld>
            <a:endParaRPr lang="en-US" dirty="0"/>
          </a:p>
        </p:txBody>
      </p:sp>
    </p:spTree>
    <p:extLst>
      <p:ext uri="{BB962C8B-B14F-4D97-AF65-F5344CB8AC3E}">
        <p14:creationId xmlns:p14="http://schemas.microsoft.com/office/powerpoint/2010/main" val="973720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4948015-4857-4BDA-962D-D1E765FCAD0B}" type="slidenum">
              <a:rPr lang="en-US"/>
              <a:pPr>
                <a:defRPr/>
              </a:pPr>
              <a:t>‹#›</a:t>
            </a:fld>
            <a:endParaRPr lang="en-US" dirty="0"/>
          </a:p>
        </p:txBody>
      </p:sp>
    </p:spTree>
    <p:extLst>
      <p:ext uri="{BB962C8B-B14F-4D97-AF65-F5344CB8AC3E}">
        <p14:creationId xmlns:p14="http://schemas.microsoft.com/office/powerpoint/2010/main" val="30604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r>
              <a:rPr lang="en-US" dirty="0"/>
              <a:t>4/20/2017</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2DB2066-9B4B-4BD5-AFD9-F4D4DD35097D}"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education.pa.gov/DataAndReporting/PIMS/PIMSTPS/Pages/default.aspx"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8" Type="http://schemas.openxmlformats.org/officeDocument/2006/relationships/hyperlink" Target="mailto:RA-ddqdatacollection@pa.gov" TargetMode="External"/><Relationship Id="rId3" Type="http://schemas.openxmlformats.org/officeDocument/2006/relationships/image" Target="../media/image1.png"/><Relationship Id="rId7" Type="http://schemas.openxmlformats.org/officeDocument/2006/relationships/hyperlink" Target="mailto:moburton@pa.gov"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hyperlink" Target="mailto:trareading@pa.gov" TargetMode="External"/><Relationship Id="rId5" Type="http://schemas.openxmlformats.org/officeDocument/2006/relationships/hyperlink" Target="mailto:ra-catsdata@pa.gov" TargetMode="Externa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5" Type="http://schemas.openxmlformats.org/officeDocument/2006/relationships/hyperlink" Target="mailto:ra-catsdata@pa.gov"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a:extLst>
              <a:ext uri="{C183D7F6-B498-43B3-948B-1728B52AA6E4}">
                <adec:decorative xmlns:adec="http://schemas.microsoft.com/office/drawing/2017/decorative" val="1"/>
              </a:ext>
            </a:extLst>
          </p:cNvPr>
          <p:cNvSpPr txBox="1">
            <a:spLocks/>
          </p:cNvSpPr>
          <p:nvPr/>
        </p:nvSpPr>
        <p:spPr bwMode="auto">
          <a:xfrm>
            <a:off x="571500" y="1219201"/>
            <a:ext cx="8001000" cy="261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n-US" altLang="en-US" sz="4400" dirty="0">
              <a:latin typeface="+mj-lt"/>
              <a:ea typeface="Verdana" pitchFamily="34" charset="0"/>
              <a:cs typeface="Verdana" pitchFamily="34" charset="0"/>
            </a:endParaRPr>
          </a:p>
        </p:txBody>
      </p:sp>
      <p:sp>
        <p:nvSpPr>
          <p:cNvPr id="7" name="Title 6"/>
          <p:cNvSpPr>
            <a:spLocks noGrp="1"/>
          </p:cNvSpPr>
          <p:nvPr>
            <p:ph type="ctrTitle"/>
          </p:nvPr>
        </p:nvSpPr>
        <p:spPr>
          <a:xfrm>
            <a:off x="1714500" y="1600788"/>
            <a:ext cx="5715000" cy="2613023"/>
          </a:xfrm>
        </p:spPr>
        <p:txBody>
          <a:bodyPr/>
          <a:lstStyle/>
          <a:p>
            <a:r>
              <a:rPr lang="en-US" sz="3200" dirty="0">
                <a:solidFill>
                  <a:schemeClr val="tx1"/>
                </a:solidFill>
              </a:rPr>
              <a:t>PIMS Perkins Postsecondary </a:t>
            </a:r>
            <a:br>
              <a:rPr lang="en-US" sz="3200" dirty="0">
                <a:solidFill>
                  <a:schemeClr val="tx1"/>
                </a:solidFill>
              </a:rPr>
            </a:br>
            <a:r>
              <a:rPr lang="en-US" sz="3200" dirty="0">
                <a:solidFill>
                  <a:schemeClr val="tx1"/>
                </a:solidFill>
              </a:rPr>
              <a:t>2023-24 Student Data</a:t>
            </a:r>
            <a:br>
              <a:rPr lang="en-US" sz="3200" dirty="0">
                <a:solidFill>
                  <a:schemeClr val="tx1"/>
                </a:solidFill>
              </a:rPr>
            </a:br>
            <a:r>
              <a:rPr lang="en-US" sz="3200" dirty="0">
                <a:solidFill>
                  <a:schemeClr val="tx1"/>
                </a:solidFill>
              </a:rPr>
              <a:t>Perkins EOY Collection</a:t>
            </a:r>
          </a:p>
        </p:txBody>
      </p:sp>
      <p:sp>
        <p:nvSpPr>
          <p:cNvPr id="2053" name="Subtitle 2"/>
          <p:cNvSpPr>
            <a:spLocks noGrp="1"/>
          </p:cNvSpPr>
          <p:nvPr>
            <p:ph type="subTitle" idx="1"/>
          </p:nvPr>
        </p:nvSpPr>
        <p:spPr>
          <a:xfrm>
            <a:off x="1371600" y="4723227"/>
            <a:ext cx="6400800" cy="914400"/>
          </a:xfrm>
        </p:spPr>
        <p:txBody>
          <a:bodyPr/>
          <a:lstStyle/>
          <a:p>
            <a:r>
              <a:rPr lang="en-US" altLang="en-US" sz="2400" dirty="0"/>
              <a:t>July 8, 2024</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1</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489364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5"/>
              <a:defRPr/>
            </a:pPr>
            <a:r>
              <a:rPr lang="en-US" sz="2400" dirty="0">
                <a:latin typeface="Arial" panose="020B0604020202020204" pitchFamily="34" charset="0"/>
                <a:cs typeface="Arial" pitchFamily="34" charset="0"/>
              </a:rPr>
              <a:t>Each program shall have an occupational objective that is consistent with gainful employment opportunities (as opposed to volunteer) available at the local, regional, or state level.</a:t>
            </a:r>
          </a:p>
          <a:p>
            <a:pPr marL="457200" indent="-457200">
              <a:buFont typeface="+mj-lt"/>
              <a:buAutoNum type="arabicParenR" startAt="5"/>
              <a:defRPr/>
            </a:pPr>
            <a:r>
              <a:rPr lang="en-US" sz="2400" dirty="0">
                <a:latin typeface="Arial" panose="020B0604020202020204" pitchFamily="34" charset="0"/>
                <a:cs typeface="Arial" pitchFamily="34" charset="0"/>
              </a:rPr>
              <a:t>Each program shall involve a planned coherent sequence of courses, and also shall have at least 50 percent of the course work (minimum of 15 credit hours) devoted to the development of directly related job skills and knowledge including, but not necessarily limited to: training labs, work experience, on-the-job cooperative experience, and clinical work.</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10</a:t>
            </a:fld>
            <a:endParaRPr lang="en-US" dirty="0"/>
          </a:p>
        </p:txBody>
      </p:sp>
    </p:spTree>
    <p:extLst>
      <p:ext uri="{BB962C8B-B14F-4D97-AF65-F5344CB8AC3E}">
        <p14:creationId xmlns:p14="http://schemas.microsoft.com/office/powerpoint/2010/main" val="4133911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489364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7"/>
              <a:defRPr/>
            </a:pPr>
            <a:r>
              <a:rPr lang="en-US" sz="2400" dirty="0">
                <a:latin typeface="Arial" panose="020B0604020202020204" pitchFamily="34" charset="0"/>
                <a:cs typeface="Arial" pitchFamily="34" charset="0"/>
              </a:rPr>
              <a:t>Each program shall be designed in such a way that all postsecondary-level requirements, including requirements for admission to the program or for courses within the program, can be completed in two calendar years (24 months) or less when pursued by a full-time student.</a:t>
            </a:r>
          </a:p>
          <a:p>
            <a:pPr marL="457200" indent="-457200">
              <a:buFont typeface="+mj-lt"/>
              <a:buAutoNum type="arabicParenR" startAt="7"/>
              <a:defRPr/>
            </a:pPr>
            <a:r>
              <a:rPr lang="en-US" sz="2400" dirty="0">
                <a:latin typeface="Arial" panose="020B0604020202020204" pitchFamily="34" charset="0"/>
                <a:cs typeface="Arial" pitchFamily="34" charset="0"/>
              </a:rPr>
              <a:t>Each program must offer formal recognition for completion. Acknowledgment may be an associate degree, diploma, certificate, or other recognition, including registered apprenticeship, which is less than a baccalaureate degree.</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11</a:t>
            </a:fld>
            <a:endParaRPr lang="en-US" dirty="0"/>
          </a:p>
        </p:txBody>
      </p:sp>
    </p:spTree>
    <p:extLst>
      <p:ext uri="{BB962C8B-B14F-4D97-AF65-F5344CB8AC3E}">
        <p14:creationId xmlns:p14="http://schemas.microsoft.com/office/powerpoint/2010/main" val="4148043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230832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9"/>
              <a:defRPr/>
            </a:pPr>
            <a:r>
              <a:rPr lang="en-US" sz="2400" dirty="0">
                <a:latin typeface="Arial" panose="020B0604020202020204" pitchFamily="34" charset="0"/>
                <a:cs typeface="Arial" pitchFamily="34" charset="0"/>
              </a:rPr>
              <a:t>Each program must be under the direct control of the institution regarding curriculum, faculty, admissions, work experience, on-the-job cooperative experience, and clinical work.</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12</a:t>
            </a:fld>
            <a:endParaRPr lang="en-US" dirty="0"/>
          </a:p>
        </p:txBody>
      </p:sp>
    </p:spTree>
    <p:extLst>
      <p:ext uri="{BB962C8B-B14F-4D97-AF65-F5344CB8AC3E}">
        <p14:creationId xmlns:p14="http://schemas.microsoft.com/office/powerpoint/2010/main" val="103046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2155034"/>
            <a:ext cx="5715000" cy="2439986"/>
          </a:xfrm>
        </p:spPr>
        <p:txBody>
          <a:bodyPr/>
          <a:lstStyle/>
          <a:p>
            <a:r>
              <a:rPr lang="en-US" sz="3200" dirty="0">
                <a:solidFill>
                  <a:schemeClr val="tx1"/>
                </a:solidFill>
              </a:rPr>
              <a:t>PIMS Perkins Postsecondary Templates</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13</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Tree>
    <p:extLst>
      <p:ext uri="{BB962C8B-B14F-4D97-AF65-F5344CB8AC3E}">
        <p14:creationId xmlns:p14="http://schemas.microsoft.com/office/powerpoint/2010/main" val="3665189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19"/>
          <p:cNvSpPr>
            <a:spLocks noGrp="1"/>
          </p:cNvSpPr>
          <p:nvPr>
            <p:ph type="title"/>
          </p:nvPr>
        </p:nvSpPr>
        <p:spPr>
          <a:xfrm>
            <a:off x="685800" y="457200"/>
            <a:ext cx="8001000" cy="457200"/>
          </a:xfrm>
        </p:spPr>
        <p:txBody>
          <a:bodyPr/>
          <a:lstStyle/>
          <a:p>
            <a:pPr algn="l"/>
            <a:r>
              <a:rPr lang="en-US" sz="2400" dirty="0">
                <a:solidFill>
                  <a:schemeClr val="bg1"/>
                </a:solidFill>
              </a:rPr>
              <a:t>PIMS Perkins Postsecondary Template Information</a:t>
            </a:r>
          </a:p>
        </p:txBody>
      </p:sp>
      <p:sp>
        <p:nvSpPr>
          <p:cNvPr id="2" name="Content Placeholder 1"/>
          <p:cNvSpPr>
            <a:spLocks noGrp="1"/>
          </p:cNvSpPr>
          <p:nvPr>
            <p:ph idx="1"/>
          </p:nvPr>
        </p:nvSpPr>
        <p:spPr>
          <a:xfrm>
            <a:off x="453483" y="1295399"/>
            <a:ext cx="8229600" cy="5257801"/>
          </a:xfrm>
        </p:spPr>
        <p:txBody>
          <a:bodyPr/>
          <a:lstStyle/>
          <a:p>
            <a:pPr>
              <a:buFont typeface="Wingdings" panose="05000000000000000000" pitchFamily="2" charset="2"/>
              <a:buChar char="§"/>
            </a:pPr>
            <a:r>
              <a:rPr lang="en-US" sz="2800" b="1" dirty="0"/>
              <a:t>Template Rules</a:t>
            </a:r>
          </a:p>
          <a:p>
            <a:pPr lvl="1">
              <a:buFont typeface="Arial" panose="020B0604020202020204" pitchFamily="34" charset="0"/>
              <a:buChar char="•"/>
            </a:pPr>
            <a:r>
              <a:rPr lang="en-US" sz="2400" dirty="0"/>
              <a:t>Templates have dependencies	</a:t>
            </a:r>
          </a:p>
          <a:p>
            <a:pPr marL="1085850" lvl="1" indent="-342900" eaLnBrk="1" hangingPunct="1">
              <a:buFont typeface="Arial" panose="020B0604020202020204" pitchFamily="34" charset="0"/>
              <a:buChar char="•"/>
              <a:defRPr/>
            </a:pPr>
            <a:r>
              <a:rPr lang="en-US" sz="2400" dirty="0"/>
              <a:t>Upload </a:t>
            </a:r>
            <a:r>
              <a:rPr lang="en-US" sz="2400" dirty="0">
                <a:solidFill>
                  <a:srgbClr val="000000"/>
                </a:solidFill>
                <a:ea typeface="Verdana" pitchFamily="34" charset="0"/>
                <a:cs typeface="Verdana" pitchFamily="34" charset="0"/>
              </a:rPr>
              <a:t>PS Student Institution Template AND Campus Student Program Fact Template</a:t>
            </a:r>
          </a:p>
          <a:p>
            <a:pPr marL="685800" eaLnBrk="1" hangingPunct="1">
              <a:buFont typeface="Arial" panose="020B0604020202020204" pitchFamily="34" charset="0"/>
              <a:buChar char="•"/>
              <a:defRPr/>
            </a:pPr>
            <a:r>
              <a:rPr lang="en-US" sz="2400" dirty="0">
                <a:solidFill>
                  <a:srgbClr val="000000"/>
                </a:solidFill>
                <a:ea typeface="Verdana" pitchFamily="34" charset="0"/>
                <a:cs typeface="Verdana" pitchFamily="34" charset="0"/>
              </a:rPr>
              <a:t>File Naming Convention</a:t>
            </a:r>
          </a:p>
          <a:p>
            <a:pPr marL="1085850" lvl="1" eaLnBrk="1" hangingPunct="1">
              <a:buFont typeface="Arial" panose="020B0604020202020204" pitchFamily="34" charset="0"/>
              <a:buChar char="•"/>
              <a:defRPr/>
            </a:pPr>
            <a:r>
              <a:rPr lang="en-US" sz="2400" dirty="0">
                <a:solidFill>
                  <a:srgbClr val="000000"/>
                </a:solidFill>
                <a:ea typeface="Verdana" pitchFamily="34" charset="0"/>
                <a:cs typeface="Verdana" pitchFamily="34" charset="0"/>
              </a:rPr>
              <a:t>InstitutionID_TargetTable_YYYYMMDDHHMM.xxx</a:t>
            </a:r>
          </a:p>
          <a:p>
            <a:pPr marL="1485900" lvl="2" eaLnBrk="1" hangingPunct="1">
              <a:buFont typeface="Arial" panose="020B0604020202020204" pitchFamily="34" charset="0"/>
              <a:buChar char="•"/>
              <a:defRPr/>
            </a:pPr>
            <a:r>
              <a:rPr lang="en-US" dirty="0">
                <a:solidFill>
                  <a:srgbClr val="000000"/>
                </a:solidFill>
                <a:ea typeface="Verdana" pitchFamily="34" charset="0"/>
                <a:cs typeface="Verdana" pitchFamily="34" charset="0"/>
              </a:rPr>
              <a:t>CSV or TXT</a:t>
            </a:r>
          </a:p>
          <a:p>
            <a:pPr marL="1485900" lvl="2" eaLnBrk="1" hangingPunct="1">
              <a:buFont typeface="Arial" panose="020B0604020202020204" pitchFamily="34" charset="0"/>
              <a:buChar char="•"/>
              <a:defRPr/>
            </a:pPr>
            <a:r>
              <a:rPr lang="en-US" sz="2000" dirty="0">
                <a:effectLst/>
                <a:ea typeface="Calibri" panose="020F0502020204030204" pitchFamily="34" charset="0"/>
                <a:cs typeface="Times New Roman" panose="02020603050405020304" pitchFamily="18" charset="0"/>
              </a:rPr>
              <a:t>AUN_PS_STUDENT_INSTITUTION_202408010800.csv</a:t>
            </a:r>
            <a:endParaRPr lang="en-US" sz="2000" dirty="0">
              <a:solidFill>
                <a:srgbClr val="000000"/>
              </a:solidFill>
              <a:ea typeface="Verdana" pitchFamily="34" charset="0"/>
              <a:cs typeface="Verdana" pitchFamily="34" charset="0"/>
            </a:endParaRPr>
          </a:p>
          <a:p>
            <a:pPr lvl="1">
              <a:buFont typeface="Arial" panose="020B0604020202020204" pitchFamily="34" charset="0"/>
              <a:buChar char="•"/>
            </a:pPr>
            <a:r>
              <a:rPr lang="en-US" sz="2400" dirty="0"/>
              <a:t>All fields may not be mandatory; however, all fields within a template MUST BE accounted for in order to transmit data.</a:t>
            </a:r>
          </a:p>
        </p:txBody>
      </p:sp>
      <p:sp>
        <p:nvSpPr>
          <p:cNvPr id="5" name="Slide Number Placeholder 4"/>
          <p:cNvSpPr>
            <a:spLocks noGrp="1"/>
          </p:cNvSpPr>
          <p:nvPr>
            <p:ph type="sldNum" sz="quarter" idx="12"/>
          </p:nvPr>
        </p:nvSpPr>
        <p:spPr>
          <a:xfrm>
            <a:off x="6553200" y="6400799"/>
            <a:ext cx="2133600" cy="320675"/>
          </a:xfrm>
        </p:spPr>
        <p:txBody>
          <a:bodyPr/>
          <a:lstStyle/>
          <a:p>
            <a:fld id="{153A2020-A5AA-41E4-8C91-8A876E2B59C6}" type="slidenum">
              <a:rPr lang="en-US" smtClean="0"/>
              <a:pPr/>
              <a:t>14</a:t>
            </a:fld>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pic>
        <p:nvPicPr>
          <p:cNvPr id="8"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683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3263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19"/>
          <p:cNvSpPr>
            <a:spLocks noGrp="1"/>
          </p:cNvSpPr>
          <p:nvPr>
            <p:ph type="title"/>
          </p:nvPr>
        </p:nvSpPr>
        <p:spPr>
          <a:xfrm>
            <a:off x="685800" y="457200"/>
            <a:ext cx="8001000" cy="457200"/>
          </a:xfrm>
        </p:spPr>
        <p:txBody>
          <a:bodyPr/>
          <a:lstStyle/>
          <a:p>
            <a:pPr algn="l"/>
            <a:r>
              <a:rPr lang="en-US" sz="2400" dirty="0">
                <a:solidFill>
                  <a:schemeClr val="bg1"/>
                </a:solidFill>
              </a:rPr>
              <a:t>PIMS Perkins Postsecondary Template Information</a:t>
            </a:r>
          </a:p>
        </p:txBody>
      </p:sp>
      <p:sp>
        <p:nvSpPr>
          <p:cNvPr id="2" name="Content Placeholder 1"/>
          <p:cNvSpPr>
            <a:spLocks noGrp="1"/>
          </p:cNvSpPr>
          <p:nvPr>
            <p:ph idx="1"/>
          </p:nvPr>
        </p:nvSpPr>
        <p:spPr>
          <a:xfrm>
            <a:off x="453483" y="1143000"/>
            <a:ext cx="8229600" cy="5257801"/>
          </a:xfrm>
        </p:spPr>
        <p:txBody>
          <a:bodyPr/>
          <a:lstStyle/>
          <a:p>
            <a:pPr>
              <a:buFont typeface="Wingdings" panose="05000000000000000000" pitchFamily="2" charset="2"/>
              <a:buChar char="§"/>
            </a:pPr>
            <a:r>
              <a:rPr lang="en-US" sz="2800" b="1" dirty="0"/>
              <a:t>Template Rules</a:t>
            </a:r>
          </a:p>
          <a:p>
            <a:pPr lvl="1">
              <a:buFont typeface="Arial" panose="020B0604020202020204" pitchFamily="34" charset="0"/>
              <a:buChar char="•"/>
            </a:pPr>
            <a:r>
              <a:rPr lang="en-US" sz="2400" dirty="0"/>
              <a:t>R/O/CR</a:t>
            </a:r>
          </a:p>
          <a:p>
            <a:pPr lvl="2">
              <a:buFont typeface="Arial" panose="020B0604020202020204" pitchFamily="34" charset="0"/>
              <a:buChar char="•"/>
            </a:pPr>
            <a:r>
              <a:rPr lang="en-US" dirty="0"/>
              <a:t>R = Required</a:t>
            </a:r>
          </a:p>
          <a:p>
            <a:pPr lvl="2">
              <a:buFont typeface="Arial" panose="020B0604020202020204" pitchFamily="34" charset="0"/>
              <a:buChar char="•"/>
            </a:pPr>
            <a:r>
              <a:rPr lang="en-US" dirty="0"/>
              <a:t>O = Optional</a:t>
            </a:r>
          </a:p>
          <a:p>
            <a:pPr lvl="2">
              <a:buFont typeface="Arial" panose="020B0604020202020204" pitchFamily="34" charset="0"/>
              <a:buChar char="•"/>
            </a:pPr>
            <a:r>
              <a:rPr lang="en-US" dirty="0"/>
              <a:t>CR = Conditionally Required</a:t>
            </a:r>
          </a:p>
          <a:p>
            <a:pPr lvl="1">
              <a:buFont typeface="Arial" panose="020B0604020202020204" pitchFamily="34" charset="0"/>
              <a:buChar char="•"/>
            </a:pPr>
            <a:r>
              <a:rPr lang="en-US" sz="2400" dirty="0">
                <a:solidFill>
                  <a:srgbClr val="000000"/>
                </a:solidFill>
                <a:ea typeface="Verdana" pitchFamily="34" charset="0"/>
                <a:cs typeface="Verdana" pitchFamily="34" charset="0"/>
              </a:rPr>
              <a:t>PS Student Institution Template</a:t>
            </a:r>
          </a:p>
          <a:p>
            <a:pPr lvl="2">
              <a:buFont typeface="Arial" panose="020B0604020202020204" pitchFamily="34" charset="0"/>
              <a:buChar char="•"/>
            </a:pPr>
            <a:r>
              <a:rPr lang="en-US" dirty="0">
                <a:effectLst/>
                <a:ea typeface="Calibri" panose="020F0502020204030204" pitchFamily="34" charset="0"/>
              </a:rPr>
              <a:t>One record per student / institution / academic year</a:t>
            </a:r>
            <a:endParaRPr lang="en-US" dirty="0">
              <a:solidFill>
                <a:srgbClr val="000000"/>
              </a:solidFill>
              <a:ea typeface="Verdana" pitchFamily="34" charset="0"/>
              <a:cs typeface="Verdana" pitchFamily="34" charset="0"/>
            </a:endParaRPr>
          </a:p>
          <a:p>
            <a:pPr lvl="1">
              <a:buFont typeface="Arial" panose="020B0604020202020204" pitchFamily="34" charset="0"/>
              <a:buChar char="•"/>
            </a:pPr>
            <a:r>
              <a:rPr lang="en-US" sz="2400" dirty="0">
                <a:solidFill>
                  <a:srgbClr val="000000"/>
                </a:solidFill>
                <a:ea typeface="Verdana" pitchFamily="34" charset="0"/>
                <a:cs typeface="Verdana" pitchFamily="34" charset="0"/>
              </a:rPr>
              <a:t>Campus Student Program Fact Template</a:t>
            </a:r>
          </a:p>
          <a:p>
            <a:pPr lvl="2">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One record per student / institution / campus / academic year / category set code / measure </a:t>
            </a:r>
            <a:endParaRPr lang="en-US" dirty="0">
              <a:solidFill>
                <a:srgbClr val="000000"/>
              </a:solidFill>
              <a:ea typeface="Verdana" pitchFamily="34" charset="0"/>
              <a:cs typeface="Verdana" pitchFamily="34" charset="0"/>
            </a:endParaRPr>
          </a:p>
          <a:p>
            <a:pPr lvl="1">
              <a:buFont typeface="Arial" panose="020B0604020202020204" pitchFamily="34" charset="0"/>
              <a:buChar char="•"/>
            </a:pPr>
            <a:endParaRPr lang="en-US" sz="2400" dirty="0">
              <a:solidFill>
                <a:srgbClr val="000000"/>
              </a:solidFill>
              <a:ea typeface="Verdana" pitchFamily="34" charset="0"/>
              <a:cs typeface="Verdana" pitchFamily="34" charset="0"/>
            </a:endParaRPr>
          </a:p>
          <a:p>
            <a:pPr lvl="1">
              <a:buFont typeface="Arial" panose="020B0604020202020204" pitchFamily="34" charset="0"/>
              <a:buChar char="•"/>
            </a:pPr>
            <a:endParaRPr lang="en-US" sz="2400" dirty="0"/>
          </a:p>
        </p:txBody>
      </p:sp>
      <p:sp>
        <p:nvSpPr>
          <p:cNvPr id="5" name="Slide Number Placeholder 4"/>
          <p:cNvSpPr>
            <a:spLocks noGrp="1"/>
          </p:cNvSpPr>
          <p:nvPr>
            <p:ph type="sldNum" sz="quarter" idx="12"/>
          </p:nvPr>
        </p:nvSpPr>
        <p:spPr>
          <a:xfrm>
            <a:off x="6553200" y="6400799"/>
            <a:ext cx="2133600" cy="320675"/>
          </a:xfrm>
        </p:spPr>
        <p:txBody>
          <a:bodyPr/>
          <a:lstStyle/>
          <a:p>
            <a:fld id="{153A2020-A5AA-41E4-8C91-8A876E2B59C6}" type="slidenum">
              <a:rPr lang="en-US" smtClean="0"/>
              <a:pPr/>
              <a:t>15</a:t>
            </a:fld>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pic>
        <p:nvPicPr>
          <p:cNvPr id="8"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683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8119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57200"/>
          </a:xfrm>
        </p:spPr>
        <p:txBody>
          <a:bodyPr/>
          <a:lstStyle/>
          <a:p>
            <a:pPr algn="l"/>
            <a:r>
              <a:rPr lang="en-US" sz="2400" dirty="0">
                <a:solidFill>
                  <a:schemeClr val="bg1"/>
                </a:solidFill>
              </a:rPr>
              <a:t>PS Student Institution Template – Page 1</a:t>
            </a:r>
          </a:p>
        </p:txBody>
      </p:sp>
      <p:sp>
        <p:nvSpPr>
          <p:cNvPr id="14341" name="TextBox 4"/>
          <p:cNvSpPr txBox="1">
            <a:spLocks noChangeArrowheads="1"/>
          </p:cNvSpPr>
          <p:nvPr/>
        </p:nvSpPr>
        <p:spPr bwMode="auto">
          <a:xfrm>
            <a:off x="508000" y="1258034"/>
            <a:ext cx="8178800" cy="4914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dirty="0">
                <a:ea typeface="Verdana" pitchFamily="34" charset="0"/>
                <a:cs typeface="Verdana" pitchFamily="34" charset="0"/>
              </a:rPr>
              <a:t>Important Student Template Fields </a:t>
            </a:r>
            <a:r>
              <a:rPr lang="en-US" altLang="en-US" sz="2000" b="1" dirty="0">
                <a:ea typeface="Verdana" pitchFamily="34" charset="0"/>
                <a:cs typeface="Verdana" pitchFamily="34" charset="0"/>
              </a:rPr>
              <a:t>–</a:t>
            </a:r>
            <a:endParaRPr lang="en-US" altLang="en-US" sz="2000" dirty="0">
              <a:ea typeface="Verdana" pitchFamily="34" charset="0"/>
              <a:cs typeface="Verdana" pitchFamily="34" charset="0"/>
            </a:endParaRP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Institution ID </a:t>
            </a:r>
            <a:r>
              <a:rPr lang="en-US" altLang="en-US" sz="2400" dirty="0">
                <a:ea typeface="Verdana" pitchFamily="34" charset="0"/>
                <a:cs typeface="Verdana" pitchFamily="34" charset="0"/>
              </a:rPr>
              <a:t>(#1) Key Field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the 9-digit administrative unit number (AUN) of the LEA </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PASecureID</a:t>
            </a:r>
            <a:r>
              <a:rPr lang="en-US" altLang="en-US" sz="2400" dirty="0">
                <a:ea typeface="Verdana" pitchFamily="34" charset="0"/>
                <a:cs typeface="Verdana" pitchFamily="34" charset="0"/>
              </a:rPr>
              <a:t> (#2) Key Field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the 10-digit PASecureID</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Term </a:t>
            </a:r>
            <a:r>
              <a:rPr lang="en-US" altLang="en-US" sz="2400" dirty="0">
                <a:ea typeface="Verdana" pitchFamily="34" charset="0"/>
                <a:cs typeface="Verdana" pitchFamily="34" charset="0"/>
              </a:rPr>
              <a:t>(#3) - EOY</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Type </a:t>
            </a:r>
            <a:r>
              <a:rPr lang="en-US" altLang="en-US" sz="2400" dirty="0">
                <a:ea typeface="Verdana" pitchFamily="34" charset="0"/>
                <a:cs typeface="Verdana" pitchFamily="34" charset="0"/>
              </a:rPr>
              <a:t>(#4) - PERKINS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Academic Year </a:t>
            </a:r>
            <a:r>
              <a:rPr lang="en-US" altLang="en-US" sz="2400" dirty="0">
                <a:ea typeface="Verdana" pitchFamily="34" charset="0"/>
                <a:cs typeface="Verdana" pitchFamily="34" charset="0"/>
              </a:rPr>
              <a:t>(#5) - 2024</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Name &amp; Address </a:t>
            </a:r>
            <a:r>
              <a:rPr lang="en-US" altLang="en-US" sz="2400" dirty="0">
                <a:ea typeface="Verdana" pitchFamily="34" charset="0"/>
                <a:cs typeface="Verdana" pitchFamily="34" charset="0"/>
              </a:rPr>
              <a:t>(#7, 8, 9, 41, 42, 43, 44, 45, 46, and 47)</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Birth Date </a:t>
            </a:r>
            <a:r>
              <a:rPr lang="en-US" altLang="en-US" sz="2400" dirty="0">
                <a:ea typeface="Verdana" pitchFamily="34" charset="0"/>
                <a:cs typeface="Verdana" pitchFamily="34" charset="0"/>
              </a:rPr>
              <a:t>(#10)</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PS Local Student ID </a:t>
            </a:r>
            <a:r>
              <a:rPr lang="en-US" altLang="en-US" sz="2400" dirty="0">
                <a:ea typeface="Verdana" pitchFamily="34" charset="0"/>
                <a:cs typeface="Verdana" pitchFamily="34" charset="0"/>
              </a:rPr>
              <a:t>(#12)</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PS Student Institution Template – Page 2</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17</a:t>
            </a:fld>
            <a:endParaRPr lang="en-US" dirty="0"/>
          </a:p>
        </p:txBody>
      </p:sp>
      <p:sp>
        <p:nvSpPr>
          <p:cNvPr id="3" name="TextBox 4">
            <a:extLst>
              <a:ext uri="{FF2B5EF4-FFF2-40B4-BE49-F238E27FC236}">
                <a16:creationId xmlns:a16="http://schemas.microsoft.com/office/drawing/2014/main" id="{A84832DB-2961-1EF5-9765-7A6A4DFEEAAA}"/>
              </a:ext>
            </a:extLst>
          </p:cNvPr>
          <p:cNvSpPr txBox="1">
            <a:spLocks noChangeArrowheads="1"/>
          </p:cNvSpPr>
          <p:nvPr/>
        </p:nvSpPr>
        <p:spPr bwMode="auto">
          <a:xfrm>
            <a:off x="508000" y="1143000"/>
            <a:ext cx="8178800" cy="5057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Gender Code </a:t>
            </a:r>
            <a:r>
              <a:rPr lang="en-US" altLang="en-US" sz="2400" dirty="0">
                <a:ea typeface="Verdana" pitchFamily="34" charset="0"/>
                <a:cs typeface="Verdana" pitchFamily="34" charset="0"/>
              </a:rPr>
              <a:t>(#16) – M = Male or F =  Female</a:t>
            </a:r>
            <a:endParaRPr lang="en-US" altLang="en-US" sz="2400" b="1" dirty="0">
              <a:ea typeface="Verdana" pitchFamily="34" charset="0"/>
              <a:cs typeface="Verdana" pitchFamily="34" charset="0"/>
            </a:endParaRP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Race Code </a:t>
            </a:r>
            <a:r>
              <a:rPr lang="en-US" altLang="en-US" sz="2400" dirty="0">
                <a:ea typeface="Verdana" pitchFamily="34" charset="0"/>
                <a:cs typeface="Verdana" pitchFamily="34" charset="0"/>
              </a:rPr>
              <a:t>(#17)</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1 – American Indian/ Alaskan Native</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3 – Black or African American, non-Hispanic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4 – Hispanic of any race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5 – White, non-Hispanic</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6 - Two or more races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8 – Race and ethnicity unknown</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9 – Asian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10 – Native Hawaiian or other Pacific Islander </a:t>
            </a:r>
          </a:p>
          <a:p>
            <a:pPr marL="1085850" lvl="1" indent="-342900">
              <a:spcBef>
                <a:spcPts val="800"/>
              </a:spcBef>
              <a:buFont typeface="Wingdings" panose="05000000000000000000" pitchFamily="2" charset="2"/>
              <a:buChar char="§"/>
            </a:pPr>
            <a:endParaRPr lang="en-US" altLang="en-US" sz="1600" dirty="0">
              <a:ea typeface="Verdana" pitchFamily="34" charset="0"/>
              <a:cs typeface="Verdan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PS Student Institution Template – Page 3</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18</a:t>
            </a:fld>
            <a:endParaRPr lang="en-US" dirty="0"/>
          </a:p>
        </p:txBody>
      </p:sp>
      <p:sp>
        <p:nvSpPr>
          <p:cNvPr id="3" name="TextBox 4">
            <a:extLst>
              <a:ext uri="{FF2B5EF4-FFF2-40B4-BE49-F238E27FC236}">
                <a16:creationId xmlns:a16="http://schemas.microsoft.com/office/drawing/2014/main" id="{D9BC87FE-175F-10C5-80D8-6B9434144748}"/>
              </a:ext>
            </a:extLst>
          </p:cNvPr>
          <p:cNvSpPr txBox="1">
            <a:spLocks noChangeArrowheads="1"/>
          </p:cNvSpPr>
          <p:nvPr/>
        </p:nvSpPr>
        <p:spPr bwMode="auto">
          <a:xfrm>
            <a:off x="508000" y="1143000"/>
            <a:ext cx="8178800" cy="2410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Hispanic Indicator </a:t>
            </a:r>
            <a:r>
              <a:rPr lang="en-US" altLang="en-US" sz="2400" dirty="0">
                <a:ea typeface="Verdana" pitchFamily="34" charset="0"/>
                <a:cs typeface="Verdana" pitchFamily="34" charset="0"/>
              </a:rPr>
              <a:t>(#22) – YES, NO, or UNK</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Nonresident Alien Indicator </a:t>
            </a:r>
            <a:r>
              <a:rPr lang="en-US" altLang="en-US" sz="2400" dirty="0">
                <a:ea typeface="Verdana" pitchFamily="34" charset="0"/>
                <a:cs typeface="Verdana" pitchFamily="34" charset="0"/>
              </a:rPr>
              <a:t>(#24)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This field is not collected at this time.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Valid Value = UNK</a:t>
            </a:r>
          </a:p>
          <a:p>
            <a:pPr marL="342900" indent="-342900">
              <a:spcBef>
                <a:spcPts val="800"/>
              </a:spcBef>
              <a:buFont typeface="Wingdings" panose="05000000000000000000" pitchFamily="2" charset="2"/>
              <a:buChar char="§"/>
            </a:pPr>
            <a:endParaRPr lang="en-US" altLang="en-US" sz="2800" dirty="0">
              <a:ea typeface="Verdana" pitchFamily="34" charset="0"/>
              <a:cs typeface="Verdana" pitchFamily="34" charset="0"/>
            </a:endParaRPr>
          </a:p>
        </p:txBody>
      </p:sp>
    </p:spTree>
    <p:extLst>
      <p:ext uri="{BB962C8B-B14F-4D97-AF65-F5344CB8AC3E}">
        <p14:creationId xmlns:p14="http://schemas.microsoft.com/office/powerpoint/2010/main" val="1670852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PS Student Institution Template – Page 4</a:t>
            </a:r>
          </a:p>
        </p:txBody>
      </p:sp>
      <p:sp>
        <p:nvSpPr>
          <p:cNvPr id="15365" name="TextBox 4"/>
          <p:cNvSpPr txBox="1">
            <a:spLocks noChangeArrowheads="1"/>
          </p:cNvSpPr>
          <p:nvPr/>
        </p:nvSpPr>
        <p:spPr bwMode="auto">
          <a:xfrm>
            <a:off x="457200" y="1139923"/>
            <a:ext cx="8178800" cy="5180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None/>
            </a:pPr>
            <a:r>
              <a:rPr lang="en-US" altLang="en-US" sz="2400" b="1" dirty="0">
                <a:latin typeface="+mn-lt"/>
                <a:ea typeface="Verdana" pitchFamily="34" charset="0"/>
                <a:cs typeface="Verdana" pitchFamily="34" charset="0"/>
              </a:rPr>
              <a:t>Special Population Identification –  YES OR NO</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Disability Indicator </a:t>
            </a:r>
            <a:r>
              <a:rPr lang="en-US" altLang="en-US" sz="2400" dirty="0">
                <a:latin typeface="+mn-lt"/>
                <a:ea typeface="Verdana" pitchFamily="34" charset="0"/>
              </a:rPr>
              <a:t>(#25) </a:t>
            </a:r>
            <a:endParaRPr lang="en-US" sz="2400" dirty="0">
              <a:latin typeface="+mn-lt"/>
              <a:ea typeface="Verdana" pitchFamily="34" charset="0"/>
            </a:endParaRPr>
          </a:p>
          <a:p>
            <a:pPr marL="1090422" lvl="1" indent="-347472">
              <a:spcBef>
                <a:spcPts val="800"/>
              </a:spcBef>
              <a:buFont typeface="Wingdings" panose="05000000000000000000" pitchFamily="2" charset="2"/>
              <a:buChar char="§"/>
            </a:pPr>
            <a:r>
              <a:rPr lang="en-US" altLang="en-US" sz="2400" dirty="0">
                <a:latin typeface="+mn-lt"/>
                <a:ea typeface="Verdana" pitchFamily="34" charset="0"/>
              </a:rPr>
              <a:t>Section 504 students should be coded as YES</a:t>
            </a:r>
          </a:p>
          <a:p>
            <a:pPr marL="347472" indent="-347472">
              <a:spcBef>
                <a:spcPts val="800"/>
              </a:spcBef>
              <a:buFont typeface="Wingdings" panose="05000000000000000000" pitchFamily="2" charset="2"/>
              <a:buChar char="§"/>
            </a:pPr>
            <a:r>
              <a:rPr lang="en-US" sz="2400" b="1" dirty="0">
                <a:latin typeface="+mn-lt"/>
                <a:ea typeface="Verdana" pitchFamily="34" charset="0"/>
              </a:rPr>
              <a:t>Military Family </a:t>
            </a:r>
            <a:r>
              <a:rPr lang="en-US" sz="2400" dirty="0">
                <a:latin typeface="+mn-lt"/>
                <a:ea typeface="Verdana" pitchFamily="34" charset="0"/>
              </a:rPr>
              <a:t>(#29)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Student is a Single Parent </a:t>
            </a:r>
            <a:r>
              <a:rPr lang="en-US" altLang="en-US" sz="2400" dirty="0">
                <a:latin typeface="+mn-lt"/>
                <a:ea typeface="Verdana" pitchFamily="34" charset="0"/>
              </a:rPr>
              <a:t>(#30)</a:t>
            </a:r>
          </a:p>
          <a:p>
            <a:pPr marL="347472" indent="-347472">
              <a:spcBef>
                <a:spcPts val="800"/>
              </a:spcBef>
              <a:buFont typeface="Wingdings" panose="05000000000000000000" pitchFamily="2" charset="2"/>
              <a:buChar char="§"/>
            </a:pPr>
            <a:r>
              <a:rPr lang="en-US" sz="2400" b="1" dirty="0">
                <a:latin typeface="+mn-lt"/>
                <a:ea typeface="Verdana" pitchFamily="34" charset="0"/>
              </a:rPr>
              <a:t>Migrant Student </a:t>
            </a:r>
            <a:r>
              <a:rPr lang="en-US" sz="2400" dirty="0">
                <a:latin typeface="+mn-lt"/>
                <a:ea typeface="Verdana" pitchFamily="34" charset="0"/>
              </a:rPr>
              <a:t>(#33)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EL Status </a:t>
            </a:r>
            <a:r>
              <a:rPr lang="en-US" altLang="en-US" sz="2400" dirty="0">
                <a:latin typeface="+mn-lt"/>
                <a:ea typeface="Verdana" pitchFamily="34" charset="0"/>
              </a:rPr>
              <a:t>(#34)</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Out of Workforce Individual </a:t>
            </a:r>
            <a:r>
              <a:rPr lang="en-US" altLang="en-US" sz="2400" dirty="0">
                <a:latin typeface="+mn-lt"/>
                <a:ea typeface="Verdana" pitchFamily="34" charset="0"/>
              </a:rPr>
              <a:t>(#35)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Economic Disadvantaged Status </a:t>
            </a:r>
            <a:r>
              <a:rPr lang="en-US" altLang="en-US" sz="2400" dirty="0">
                <a:latin typeface="+mn-lt"/>
                <a:ea typeface="Verdana" pitchFamily="34" charset="0"/>
              </a:rPr>
              <a:t>(#36)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Homeless Student </a:t>
            </a:r>
            <a:r>
              <a:rPr lang="en-US" altLang="en-US" sz="2400" dirty="0">
                <a:latin typeface="+mn-lt"/>
                <a:ea typeface="Verdana" pitchFamily="34" charset="0"/>
              </a:rPr>
              <a:t>(#56)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Foster Student </a:t>
            </a:r>
            <a:r>
              <a:rPr lang="en-US" altLang="en-US" sz="2400" dirty="0">
                <a:latin typeface="+mn-lt"/>
                <a:ea typeface="Verdana" pitchFamily="34" charset="0"/>
              </a:rPr>
              <a:t>(#74)</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19</a:t>
            </a:fld>
            <a:endParaRPr lang="en-US" dirty="0"/>
          </a:p>
        </p:txBody>
      </p:sp>
    </p:spTree>
    <p:extLst>
      <p:ext uri="{BB962C8B-B14F-4D97-AF65-F5344CB8AC3E}">
        <p14:creationId xmlns:p14="http://schemas.microsoft.com/office/powerpoint/2010/main" val="1238336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517524"/>
          </a:xfrm>
        </p:spPr>
        <p:txBody>
          <a:bodyPr/>
          <a:lstStyle/>
          <a:p>
            <a:pPr algn="l"/>
            <a:r>
              <a:rPr lang="en-US" sz="2400" dirty="0">
                <a:solidFill>
                  <a:schemeClr val="bg1"/>
                </a:solidFill>
              </a:rPr>
              <a:t>Before We Begin</a:t>
            </a:r>
          </a:p>
        </p:txBody>
      </p:sp>
      <p:sp>
        <p:nvSpPr>
          <p:cNvPr id="8" name="TextBox 4"/>
          <p:cNvSpPr txBox="1">
            <a:spLocks noChangeArrowheads="1"/>
          </p:cNvSpPr>
          <p:nvPr/>
        </p:nvSpPr>
        <p:spPr bwMode="auto">
          <a:xfrm>
            <a:off x="495300" y="1351508"/>
            <a:ext cx="8153400" cy="2646878"/>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dirty="0">
                <a:latin typeface="Arial" panose="020B0604020202020204" pitchFamily="34" charset="0"/>
              </a:rPr>
              <a:t>PIMS Perkins Postsecondary Student Data Set How-To-Guide and the PowerPoint presentation for this webinar, as well as the other reference documents, are posted on the PDE website (</a:t>
            </a:r>
            <a:r>
              <a:rPr lang="en-US" sz="2400" dirty="0">
                <a:latin typeface="Arial" panose="020B0604020202020204" pitchFamily="34" charset="0"/>
                <a:hlinkClick r:id="rId5"/>
              </a:rPr>
              <a:t>https://www.education.pa.gov/)  </a:t>
            </a:r>
            <a:endParaRPr lang="en-US" sz="2400" dirty="0">
              <a:latin typeface="Arial" panose="020B0604020202020204" pitchFamily="34" charset="0"/>
            </a:endParaRPr>
          </a:p>
          <a:p>
            <a:pPr marL="342900" indent="-342900">
              <a:buFont typeface="Wingdings" pitchFamily="2" charset="2"/>
              <a:buChar char="§"/>
              <a:defRPr/>
            </a:pPr>
            <a:endParaRPr lang="en-US" sz="2400" dirty="0">
              <a:latin typeface="Arial" panose="020B0604020202020204" pitchFamily="34" charset="0"/>
            </a:endParaRPr>
          </a:p>
          <a:p>
            <a:pPr>
              <a:defRPr/>
            </a:pPr>
            <a:r>
              <a:rPr lang="en-US" sz="2400" dirty="0">
                <a:latin typeface="Arial" panose="020B0604020202020204" pitchFamily="34" charset="0"/>
              </a:rPr>
              <a:t>Data and Reporting &gt; PIMS &gt; PIMS Postsecondary</a:t>
            </a:r>
          </a:p>
          <a:p>
            <a:pPr>
              <a:defRPr/>
            </a:pPr>
            <a:endParaRPr lang="en-US" sz="2200" dirty="0">
              <a:latin typeface="Arial" panose="020B0604020202020204"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500530"/>
          </a:xfrm>
        </p:spPr>
        <p:txBody>
          <a:bodyPr/>
          <a:lstStyle/>
          <a:p>
            <a:pPr algn="l"/>
            <a:r>
              <a:rPr lang="en-US" sz="2400" dirty="0">
                <a:solidFill>
                  <a:schemeClr val="bg1"/>
                </a:solidFill>
              </a:rPr>
              <a:t>Campus Student Program Fact Template – Page 1</a:t>
            </a:r>
          </a:p>
        </p:txBody>
      </p:sp>
      <p:sp>
        <p:nvSpPr>
          <p:cNvPr id="16389" name="TextBox 4"/>
          <p:cNvSpPr txBox="1">
            <a:spLocks noChangeArrowheads="1"/>
          </p:cNvSpPr>
          <p:nvPr/>
        </p:nvSpPr>
        <p:spPr bwMode="auto">
          <a:xfrm>
            <a:off x="457200" y="1143000"/>
            <a:ext cx="82296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Institution ID </a:t>
            </a:r>
            <a:r>
              <a:rPr lang="en-US" altLang="en-US" sz="2400" dirty="0">
                <a:ea typeface="Verdana" pitchFamily="34" charset="0"/>
                <a:cs typeface="Verdana" pitchFamily="34" charset="0"/>
              </a:rPr>
              <a:t>(#1) – The 9-digit AUN </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Campus ID </a:t>
            </a:r>
            <a:r>
              <a:rPr lang="en-US" altLang="en-US" sz="2400" dirty="0">
                <a:ea typeface="Verdana" pitchFamily="34" charset="0"/>
                <a:cs typeface="Verdana" pitchFamily="34" charset="0"/>
              </a:rPr>
              <a:t>(#2)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Main Campus = 9999</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Branch Campus = 4-digit PDE defined code</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PASecureID </a:t>
            </a:r>
            <a:r>
              <a:rPr lang="en-US" altLang="en-US" sz="2400" dirty="0">
                <a:ea typeface="Verdana" pitchFamily="34" charset="0"/>
                <a:cs typeface="Verdana" pitchFamily="34" charset="0"/>
              </a:rPr>
              <a:t>(#3)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Enter 10-digit PASecureID</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Program Code </a:t>
            </a:r>
            <a:r>
              <a:rPr lang="en-US" altLang="en-US" sz="2400" dirty="0">
                <a:ea typeface="Verdana" pitchFamily="34" charset="0"/>
                <a:cs typeface="Verdana" pitchFamily="34" charset="0"/>
              </a:rPr>
              <a:t>(#4) – 6-digit CIP Code</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Term </a:t>
            </a:r>
            <a:r>
              <a:rPr lang="en-US" altLang="en-US" sz="2400" dirty="0">
                <a:ea typeface="Verdana" pitchFamily="34" charset="0"/>
                <a:cs typeface="Verdana" pitchFamily="34" charset="0"/>
              </a:rPr>
              <a:t>(#5)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EOY</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Type </a:t>
            </a:r>
            <a:r>
              <a:rPr lang="en-US" altLang="en-US" sz="2400" dirty="0">
                <a:ea typeface="Verdana" pitchFamily="34" charset="0"/>
                <a:cs typeface="Verdana" pitchFamily="34" charset="0"/>
              </a:rPr>
              <a:t>(#6)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PERKINS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Academic Year </a:t>
            </a:r>
            <a:r>
              <a:rPr lang="en-US" altLang="en-US" sz="2400" dirty="0">
                <a:ea typeface="Verdana" pitchFamily="34" charset="0"/>
                <a:cs typeface="Verdana" pitchFamily="34" charset="0"/>
              </a:rPr>
              <a:t>(#7)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2024</a:t>
            </a:r>
          </a:p>
          <a:p>
            <a:pPr>
              <a:spcBef>
                <a:spcPts val="800"/>
              </a:spcBef>
              <a:buNone/>
            </a:pPr>
            <a:endParaRPr lang="en-US" altLang="en-US" sz="24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a:p>
            <a:pPr>
              <a:defRPr/>
            </a:pPr>
            <a:endParaRPr lang="en-US" dirty="0"/>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2</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21</a:t>
            </a:fld>
            <a:endParaRPr lang="en-US" dirty="0"/>
          </a:p>
        </p:txBody>
      </p:sp>
      <p:sp>
        <p:nvSpPr>
          <p:cNvPr id="3" name="TextBox 4">
            <a:extLst>
              <a:ext uri="{FF2B5EF4-FFF2-40B4-BE49-F238E27FC236}">
                <a16:creationId xmlns:a16="http://schemas.microsoft.com/office/drawing/2014/main" id="{7A09C915-AF7D-A344-DA08-9F7E73CE30E5}"/>
              </a:ext>
            </a:extLst>
          </p:cNvPr>
          <p:cNvSpPr txBox="1">
            <a:spLocks noChangeArrowheads="1"/>
          </p:cNvSpPr>
          <p:nvPr/>
        </p:nvSpPr>
        <p:spPr bwMode="auto">
          <a:xfrm>
            <a:off x="438150" y="1155700"/>
            <a:ext cx="82486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Category Set Code </a:t>
            </a:r>
            <a:r>
              <a:rPr lang="en-US" altLang="en-US" sz="2400" dirty="0">
                <a:ea typeface="Verdana" pitchFamily="34" charset="0"/>
                <a:cs typeface="Verdana" pitchFamily="34" charset="0"/>
              </a:rPr>
              <a:t>(#8)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b="1" dirty="0">
                <a:ea typeface="Verdana" pitchFamily="34" charset="0"/>
                <a:cs typeface="Verdana" pitchFamily="34" charset="0"/>
              </a:rPr>
              <a:t>Required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PPI </a:t>
            </a:r>
            <a:r>
              <a:rPr lang="en-US" altLang="en-US" dirty="0">
                <a:ea typeface="Verdana" pitchFamily="34" charset="0"/>
                <a:cs typeface="Verdana" pitchFamily="34" charset="0"/>
              </a:rPr>
              <a:t>– Perkins Participation Indicator</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PICEI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Perkins Industry Credential Earned Indicator </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COCC </a:t>
            </a:r>
            <a:r>
              <a:rPr lang="en-US" altLang="en-US" dirty="0">
                <a:ea typeface="Verdana" pitchFamily="34" charset="0"/>
                <a:cs typeface="Verdana" pitchFamily="34" charset="0"/>
              </a:rPr>
              <a:t>– Cumulative Occupational Credits Completed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CACC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Cumulative Academic Credits Completed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PGI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Pell Grant Indicator</a:t>
            </a: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3</a:t>
            </a:r>
          </a:p>
        </p:txBody>
      </p:sp>
      <p:sp>
        <p:nvSpPr>
          <p:cNvPr id="17413" name="TextBox 4"/>
          <p:cNvSpPr txBox="1">
            <a:spLocks noChangeArrowheads="1"/>
          </p:cNvSpPr>
          <p:nvPr/>
        </p:nvSpPr>
        <p:spPr bwMode="auto">
          <a:xfrm>
            <a:off x="438150" y="1155700"/>
            <a:ext cx="82486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Category Set Code </a:t>
            </a:r>
            <a:r>
              <a:rPr lang="en-US" altLang="en-US" sz="2400" dirty="0">
                <a:ea typeface="Verdana" pitchFamily="34" charset="0"/>
                <a:cs typeface="Verdana" pitchFamily="34" charset="0"/>
              </a:rPr>
              <a:t>(#8)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POSAC </a:t>
            </a:r>
            <a:r>
              <a:rPr lang="en-US" altLang="en-US" dirty="0">
                <a:ea typeface="Verdana" pitchFamily="34" charset="0"/>
                <a:cs typeface="Verdana" pitchFamily="34" charset="0"/>
              </a:rPr>
              <a:t>– SOAR (Students Occupationally and Academically Ready) Program of Study Statewide Articulated Credits</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LAC </a:t>
            </a:r>
            <a:r>
              <a:rPr lang="en-US" altLang="en-US" dirty="0">
                <a:ea typeface="Verdana" pitchFamily="34" charset="0"/>
                <a:cs typeface="Verdana" pitchFamily="34" charset="0"/>
              </a:rPr>
              <a:t>– Local Articulated Credits</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DACB </a:t>
            </a:r>
            <a:r>
              <a:rPr lang="en-US" altLang="en-US" dirty="0">
                <a:ea typeface="Verdana" pitchFamily="34" charset="0"/>
                <a:cs typeface="Verdana" pitchFamily="34" charset="0"/>
              </a:rPr>
              <a:t>– Degree Awarded Code – Baccalaureate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COA </a:t>
            </a:r>
            <a:r>
              <a:rPr lang="en-US" altLang="en-US" dirty="0">
                <a:ea typeface="Verdana" pitchFamily="34" charset="0"/>
                <a:cs typeface="Verdana" pitchFamily="34" charset="0"/>
              </a:rPr>
              <a:t>– Certificate of Apprenticeship</a:t>
            </a:r>
          </a:p>
          <a:p>
            <a:pPr marL="342900"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22</a:t>
            </a:fld>
            <a:endParaRPr lang="en-US" dirty="0"/>
          </a:p>
        </p:txBody>
      </p:sp>
    </p:spTree>
    <p:extLst>
      <p:ext uri="{BB962C8B-B14F-4D97-AF65-F5344CB8AC3E}">
        <p14:creationId xmlns:p14="http://schemas.microsoft.com/office/powerpoint/2010/main" val="3173588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4</a:t>
            </a:r>
          </a:p>
        </p:txBody>
      </p:sp>
      <p:sp>
        <p:nvSpPr>
          <p:cNvPr id="17413" name="TextBox 4"/>
          <p:cNvSpPr txBox="1">
            <a:spLocks noChangeArrowheads="1"/>
          </p:cNvSpPr>
          <p:nvPr/>
        </p:nvSpPr>
        <p:spPr bwMode="auto">
          <a:xfrm>
            <a:off x="438150" y="1155700"/>
            <a:ext cx="824865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Category Set Code </a:t>
            </a:r>
            <a:r>
              <a:rPr lang="en-US" altLang="en-US" sz="2400" dirty="0">
                <a:ea typeface="Verdana" pitchFamily="34" charset="0"/>
                <a:cs typeface="Verdana" pitchFamily="34" charset="0"/>
              </a:rPr>
              <a:t>(#8)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 Mutually Exclusive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DACC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Certificate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DACD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Diploma</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DACA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Associate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DACTA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Terminal Associate</a:t>
            </a:r>
          </a:p>
          <a:p>
            <a:pPr marL="342900"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23</a:t>
            </a:fld>
            <a:endParaRPr lang="en-US" dirty="0"/>
          </a:p>
        </p:txBody>
      </p:sp>
    </p:spTree>
    <p:extLst>
      <p:ext uri="{BB962C8B-B14F-4D97-AF65-F5344CB8AC3E}">
        <p14:creationId xmlns:p14="http://schemas.microsoft.com/office/powerpoint/2010/main" val="3398442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5</a:t>
            </a:r>
          </a:p>
        </p:txBody>
      </p:sp>
      <p:sp>
        <p:nvSpPr>
          <p:cNvPr id="17413" name="TextBox 4"/>
          <p:cNvSpPr txBox="1">
            <a:spLocks noChangeArrowheads="1"/>
          </p:cNvSpPr>
          <p:nvPr/>
        </p:nvSpPr>
        <p:spPr bwMode="auto">
          <a:xfrm>
            <a:off x="438150" y="1155700"/>
            <a:ext cx="8248650" cy="5858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Measure Type </a:t>
            </a:r>
            <a:r>
              <a:rPr lang="en-US" altLang="en-US" sz="2400" dirty="0">
                <a:ea typeface="Verdana" pitchFamily="34" charset="0"/>
                <a:cs typeface="Verdana" pitchFamily="34" charset="0"/>
              </a:rPr>
              <a:t>(#9) – Three Types</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PARTICIPATION (YES)</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AMOUNT (Number)</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INDICATOR (YES/NO)</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Student Program Fact Amount </a:t>
            </a:r>
            <a:r>
              <a:rPr lang="en-US" altLang="en-US" sz="2400" dirty="0">
                <a:ea typeface="Verdana" pitchFamily="34" charset="0"/>
                <a:cs typeface="Verdana" pitchFamily="34" charset="0"/>
              </a:rPr>
              <a:t>(#10) </a:t>
            </a:r>
            <a:r>
              <a:rPr lang="en-US" altLang="en-US" sz="2400" b="1" dirty="0">
                <a:ea typeface="Verdana" pitchFamily="34" charset="0"/>
                <a:cs typeface="Verdana" pitchFamily="34" charset="0"/>
              </a:rPr>
              <a:t>–</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the AMOUNT Measure Type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Enter an Amount</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16.25</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Student Program Category Set Indicator </a:t>
            </a:r>
            <a:r>
              <a:rPr lang="en-US" altLang="en-US" sz="2400" dirty="0">
                <a:ea typeface="Verdana" pitchFamily="34" charset="0"/>
                <a:cs typeface="Verdana" pitchFamily="34" charset="0"/>
              </a:rPr>
              <a:t>(#11) </a:t>
            </a:r>
            <a:r>
              <a:rPr lang="en-US" altLang="en-US" sz="2400" b="1" dirty="0">
                <a:ea typeface="Verdana" pitchFamily="34" charset="0"/>
                <a:cs typeface="Verdana" pitchFamily="34" charset="0"/>
              </a:rPr>
              <a:t>–</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the PARTICIPATION and INDICATOR Measure Type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YES or NO</a:t>
            </a:r>
          </a:p>
          <a:p>
            <a:pPr>
              <a:spcBef>
                <a:spcPct val="0"/>
              </a:spcBef>
              <a:buNone/>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24</a:t>
            </a:fld>
            <a:endParaRPr lang="en-US" dirty="0"/>
          </a:p>
        </p:txBody>
      </p:sp>
    </p:spTree>
    <p:extLst>
      <p:ext uri="{BB962C8B-B14F-4D97-AF65-F5344CB8AC3E}">
        <p14:creationId xmlns:p14="http://schemas.microsoft.com/office/powerpoint/2010/main" val="1811935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6</a:t>
            </a:r>
          </a:p>
        </p:txBody>
      </p:sp>
      <p:sp>
        <p:nvSpPr>
          <p:cNvPr id="17413" name="TextBox 4"/>
          <p:cNvSpPr txBox="1">
            <a:spLocks noChangeArrowheads="1"/>
          </p:cNvSpPr>
          <p:nvPr/>
        </p:nvSpPr>
        <p:spPr bwMode="auto">
          <a:xfrm>
            <a:off x="438150" y="1155700"/>
            <a:ext cx="824865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Start Date </a:t>
            </a:r>
            <a:r>
              <a:rPr lang="en-US" altLang="en-US" sz="2400" dirty="0">
                <a:ea typeface="Verdana" pitchFamily="34" charset="0"/>
                <a:cs typeface="Verdana" pitchFamily="34" charset="0"/>
              </a:rPr>
              <a:t>(#12) </a:t>
            </a:r>
            <a:r>
              <a:rPr lang="en-US" altLang="en-US" sz="2400" b="1" dirty="0">
                <a:ea typeface="Verdana" pitchFamily="34" charset="0"/>
                <a:cs typeface="Verdana" pitchFamily="34" charset="0"/>
              </a:rPr>
              <a:t>–</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Perkins Participation (PPI) Category Set Code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started in the primary Perkins program (CIP)</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End Date </a:t>
            </a:r>
            <a:r>
              <a:rPr lang="en-US" altLang="en-US" sz="2400" dirty="0">
                <a:ea typeface="Verdana" pitchFamily="34" charset="0"/>
                <a:cs typeface="Verdana" pitchFamily="34" charset="0"/>
              </a:rPr>
              <a:t>(#13) </a:t>
            </a:r>
            <a:r>
              <a:rPr lang="en-US" altLang="en-US" sz="2400" b="1" dirty="0">
                <a:ea typeface="Verdana" pitchFamily="34" charset="0"/>
                <a:cs typeface="Verdana" pitchFamily="34" charset="0"/>
              </a:rPr>
              <a:t>–</a:t>
            </a:r>
            <a:endParaRPr lang="en-US" altLang="en-US" sz="2400"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Perkins Participation (PPI) Category Set Code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completed or dropped out of the primary Perkins program (CIP)</a:t>
            </a: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25</a:t>
            </a:fld>
            <a:endParaRPr lang="en-US" dirty="0"/>
          </a:p>
        </p:txBody>
      </p:sp>
    </p:spTree>
    <p:extLst>
      <p:ext uri="{BB962C8B-B14F-4D97-AF65-F5344CB8AC3E}">
        <p14:creationId xmlns:p14="http://schemas.microsoft.com/office/powerpoint/2010/main" val="1362083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7</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26</a:t>
            </a:fld>
            <a:endParaRPr lang="en-US" dirty="0"/>
          </a:p>
        </p:txBody>
      </p:sp>
      <p:pic>
        <p:nvPicPr>
          <p:cNvPr id="5" name="Picture 4" descr="This graphic shows an example of the Excel template to record the 5 required category set codes for the Campus Student Program Fact Template. ">
            <a:extLst>
              <a:ext uri="{FF2B5EF4-FFF2-40B4-BE49-F238E27FC236}">
                <a16:creationId xmlns:a16="http://schemas.microsoft.com/office/drawing/2014/main" id="{AF5B2476-3251-0D12-77E8-0AED7DA9F3F7}"/>
              </a:ext>
            </a:extLst>
          </p:cNvPr>
          <p:cNvPicPr>
            <a:picLocks noChangeAspect="1"/>
          </p:cNvPicPr>
          <p:nvPr/>
        </p:nvPicPr>
        <p:blipFill>
          <a:blip r:embed="rId5"/>
          <a:stretch>
            <a:fillRect/>
          </a:stretch>
        </p:blipFill>
        <p:spPr>
          <a:xfrm>
            <a:off x="-9525" y="2302229"/>
            <a:ext cx="9144000" cy="1528718"/>
          </a:xfrm>
          <a:prstGeom prst="rect">
            <a:avLst/>
          </a:prstGeom>
        </p:spPr>
      </p:pic>
      <p:sp>
        <p:nvSpPr>
          <p:cNvPr id="7" name="TextBox 4">
            <a:extLst>
              <a:ext uri="{FF2B5EF4-FFF2-40B4-BE49-F238E27FC236}">
                <a16:creationId xmlns:a16="http://schemas.microsoft.com/office/drawing/2014/main" id="{D9F1F065-45C9-49B0-507F-BC3ADE3C725E}"/>
              </a:ext>
            </a:extLst>
          </p:cNvPr>
          <p:cNvSpPr txBox="1">
            <a:spLocks noChangeArrowheads="1"/>
          </p:cNvSpPr>
          <p:nvPr/>
        </p:nvSpPr>
        <p:spPr bwMode="auto">
          <a:xfrm>
            <a:off x="438150" y="1279598"/>
            <a:ext cx="8248650" cy="124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REQUIRED Category Set Codes</a:t>
            </a:r>
            <a:endParaRPr lang="en-US" altLang="en-US" dirty="0">
              <a:ea typeface="Verdana" pitchFamily="34" charset="0"/>
              <a:cs typeface="Verdana" pitchFamily="34" charset="0"/>
            </a:endParaRP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Tree>
    <p:extLst>
      <p:ext uri="{BB962C8B-B14F-4D97-AF65-F5344CB8AC3E}">
        <p14:creationId xmlns:p14="http://schemas.microsoft.com/office/powerpoint/2010/main" val="714706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8</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27</a:t>
            </a:fld>
            <a:endParaRPr lang="en-US" dirty="0"/>
          </a:p>
        </p:txBody>
      </p:sp>
      <p:sp>
        <p:nvSpPr>
          <p:cNvPr id="7" name="TextBox 4">
            <a:extLst>
              <a:ext uri="{FF2B5EF4-FFF2-40B4-BE49-F238E27FC236}">
                <a16:creationId xmlns:a16="http://schemas.microsoft.com/office/drawing/2014/main" id="{D9F1F065-45C9-49B0-507F-BC3ADE3C725E}"/>
              </a:ext>
            </a:extLst>
          </p:cNvPr>
          <p:cNvSpPr txBox="1">
            <a:spLocks noChangeArrowheads="1"/>
          </p:cNvSpPr>
          <p:nvPr/>
        </p:nvSpPr>
        <p:spPr bwMode="auto">
          <a:xfrm>
            <a:off x="438150" y="1380740"/>
            <a:ext cx="8248650" cy="124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 Category Set Codes</a:t>
            </a:r>
            <a:endParaRPr lang="en-US" altLang="en-US" dirty="0">
              <a:ea typeface="Verdana" pitchFamily="34" charset="0"/>
              <a:cs typeface="Verdana" pitchFamily="34" charset="0"/>
            </a:endParaRP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pic>
        <p:nvPicPr>
          <p:cNvPr id="8" name="Picture 7" descr="This graphic shows an example of the Excel template to record the 4 conditionally required category set codes for the Campus Student Program Fact Template. ">
            <a:extLst>
              <a:ext uri="{FF2B5EF4-FFF2-40B4-BE49-F238E27FC236}">
                <a16:creationId xmlns:a16="http://schemas.microsoft.com/office/drawing/2014/main" id="{B36ABC00-3496-DA63-B6A0-4CAE1956F740}"/>
              </a:ext>
            </a:extLst>
          </p:cNvPr>
          <p:cNvPicPr>
            <a:picLocks noChangeAspect="1"/>
          </p:cNvPicPr>
          <p:nvPr/>
        </p:nvPicPr>
        <p:blipFill>
          <a:blip r:embed="rId5"/>
          <a:stretch>
            <a:fillRect/>
          </a:stretch>
        </p:blipFill>
        <p:spPr>
          <a:xfrm>
            <a:off x="0" y="2754814"/>
            <a:ext cx="9144000" cy="1348372"/>
          </a:xfrm>
          <a:prstGeom prst="rect">
            <a:avLst/>
          </a:prstGeom>
        </p:spPr>
      </p:pic>
    </p:spTree>
    <p:extLst>
      <p:ext uri="{BB962C8B-B14F-4D97-AF65-F5344CB8AC3E}">
        <p14:creationId xmlns:p14="http://schemas.microsoft.com/office/powerpoint/2010/main" val="1219494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9</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28</a:t>
            </a:fld>
            <a:endParaRPr lang="en-US" dirty="0"/>
          </a:p>
        </p:txBody>
      </p:sp>
      <p:sp>
        <p:nvSpPr>
          <p:cNvPr id="7" name="TextBox 4">
            <a:extLst>
              <a:ext uri="{FF2B5EF4-FFF2-40B4-BE49-F238E27FC236}">
                <a16:creationId xmlns:a16="http://schemas.microsoft.com/office/drawing/2014/main" id="{D9F1F065-45C9-49B0-507F-BC3ADE3C725E}"/>
              </a:ext>
            </a:extLst>
          </p:cNvPr>
          <p:cNvSpPr txBox="1">
            <a:spLocks noChangeArrowheads="1"/>
          </p:cNvSpPr>
          <p:nvPr/>
        </p:nvSpPr>
        <p:spPr bwMode="auto">
          <a:xfrm>
            <a:off x="438150" y="1279598"/>
            <a:ext cx="8248650" cy="1610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 Mutually Exclusive Category Set Codes</a:t>
            </a:r>
            <a:endParaRPr lang="en-US" altLang="en-US" dirty="0">
              <a:ea typeface="Verdana" pitchFamily="34" charset="0"/>
              <a:cs typeface="Verdana" pitchFamily="34" charset="0"/>
            </a:endParaRP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pic>
        <p:nvPicPr>
          <p:cNvPr id="8" name="Picture 7" descr="This graphic shows an example of the Excel template to record the 4 conditionally required, mutually exclusive category set codes for the Campus Student Program Fact Template. ">
            <a:extLst>
              <a:ext uri="{FF2B5EF4-FFF2-40B4-BE49-F238E27FC236}">
                <a16:creationId xmlns:a16="http://schemas.microsoft.com/office/drawing/2014/main" id="{767D6A90-7EE8-2415-CE3B-9E67AFFC660D}"/>
              </a:ext>
            </a:extLst>
          </p:cNvPr>
          <p:cNvPicPr>
            <a:picLocks noChangeAspect="1"/>
          </p:cNvPicPr>
          <p:nvPr/>
        </p:nvPicPr>
        <p:blipFill>
          <a:blip r:embed="rId5"/>
          <a:stretch>
            <a:fillRect/>
          </a:stretch>
        </p:blipFill>
        <p:spPr>
          <a:xfrm>
            <a:off x="0" y="2742776"/>
            <a:ext cx="9144000" cy="1372447"/>
          </a:xfrm>
          <a:prstGeom prst="rect">
            <a:avLst/>
          </a:prstGeom>
        </p:spPr>
      </p:pic>
    </p:spTree>
    <p:extLst>
      <p:ext uri="{BB962C8B-B14F-4D97-AF65-F5344CB8AC3E}">
        <p14:creationId xmlns:p14="http://schemas.microsoft.com/office/powerpoint/2010/main" val="2099471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2155034"/>
            <a:ext cx="5715000" cy="2439986"/>
          </a:xfrm>
        </p:spPr>
        <p:txBody>
          <a:bodyPr/>
          <a:lstStyle/>
          <a:p>
            <a:r>
              <a:rPr lang="en-US" sz="3200" dirty="0">
                <a:solidFill>
                  <a:schemeClr val="tx1"/>
                </a:solidFill>
              </a:rPr>
              <a:t>Uploading to PS PIMS</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29</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Tree>
    <p:extLst>
      <p:ext uri="{BB962C8B-B14F-4D97-AF65-F5344CB8AC3E}">
        <p14:creationId xmlns:p14="http://schemas.microsoft.com/office/powerpoint/2010/main" val="1731544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60663"/>
            <a:ext cx="7772400" cy="441324"/>
          </a:xfrm>
        </p:spPr>
        <p:txBody>
          <a:bodyPr/>
          <a:lstStyle/>
          <a:p>
            <a:pPr algn="l"/>
            <a:r>
              <a:rPr lang="en-US" sz="2400" dirty="0">
                <a:solidFill>
                  <a:schemeClr val="bg1"/>
                </a:solidFill>
              </a:rPr>
              <a:t>Agenda</a:t>
            </a:r>
          </a:p>
        </p:txBody>
      </p:sp>
      <p:sp>
        <p:nvSpPr>
          <p:cNvPr id="8" name="TextBox 4"/>
          <p:cNvSpPr txBox="1">
            <a:spLocks noChangeArrowheads="1"/>
          </p:cNvSpPr>
          <p:nvPr/>
        </p:nvSpPr>
        <p:spPr bwMode="auto">
          <a:xfrm>
            <a:off x="424668" y="1286080"/>
            <a:ext cx="8305800" cy="401648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Overview of PIMS Postsecondary Student Data Collection</a:t>
            </a:r>
          </a:p>
          <a:p>
            <a:pP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PIMS Postsecondary Data Collection Timeline</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Postsecondary Students to Report</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Postsecondary Templates</a:t>
            </a:r>
          </a:p>
          <a:p>
            <a:pP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PIMS Postsecondary Data Quality Control Reports</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Bureau of Career and Technical Education</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Technical and Program-Related Assistance</a:t>
            </a:r>
            <a:endParaRPr lang="en-US" sz="2000" dirty="0">
              <a:latin typeface="Arial" pitchFamily="34" charset="0"/>
              <a:cs typeface="Arial"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pic>
        <p:nvPicPr>
          <p:cNvPr id="3174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3048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title"/>
          </p:nvPr>
        </p:nvSpPr>
        <p:spPr>
          <a:xfrm>
            <a:off x="523875" y="344191"/>
            <a:ext cx="8229600" cy="454025"/>
          </a:xfrm>
        </p:spPr>
        <p:txBody>
          <a:bodyPr/>
          <a:lstStyle/>
          <a:p>
            <a:pPr algn="l"/>
            <a:r>
              <a:rPr lang="en-US" sz="2200" dirty="0">
                <a:solidFill>
                  <a:schemeClr val="bg1"/>
                </a:solidFill>
              </a:rPr>
              <a:t>   Data Quality Engine (DQE)</a:t>
            </a:r>
          </a:p>
        </p:txBody>
      </p:sp>
      <p:sp>
        <p:nvSpPr>
          <p:cNvPr id="38915" name="Rectangle 3">
            <a:extLst>
              <a:ext uri="{C183D7F6-B498-43B3-948B-1728B52AA6E4}">
                <adec:decorative xmlns:adec="http://schemas.microsoft.com/office/drawing/2017/decorative" val="0"/>
              </a:ext>
            </a:extLst>
          </p:cNvPr>
          <p:cNvSpPr>
            <a:spLocks noGrp="1" noChangeArrowheads="1"/>
          </p:cNvSpPr>
          <p:nvPr>
            <p:ph idx="1"/>
          </p:nvPr>
        </p:nvSpPr>
        <p:spPr>
          <a:xfrm>
            <a:off x="447040" y="1118890"/>
            <a:ext cx="8229600" cy="2200593"/>
          </a:xfrm>
        </p:spPr>
        <p:txBody>
          <a:bodyPr/>
          <a:lstStyle/>
          <a:p>
            <a:pPr>
              <a:buFont typeface="Wingdings" panose="05000000000000000000" pitchFamily="2" charset="2"/>
              <a:buChar char="§"/>
            </a:pPr>
            <a:r>
              <a:rPr lang="en-US" altLang="en-US" sz="2400" dirty="0"/>
              <a:t>Data validation in file and batch manager</a:t>
            </a:r>
          </a:p>
          <a:p>
            <a:endParaRPr lang="en-US" altLang="en-US" sz="2400" dirty="0"/>
          </a:p>
          <a:p>
            <a:pPr>
              <a:buFont typeface="Wingdings" panose="05000000000000000000" pitchFamily="2" charset="2"/>
              <a:buChar char="§"/>
            </a:pPr>
            <a:r>
              <a:rPr lang="en-US" altLang="en-US" sz="2400" dirty="0"/>
              <a:t>Improves data quality prior to data entering the PIMS warehouse</a:t>
            </a:r>
          </a:p>
          <a:p>
            <a:endParaRPr lang="en-US" altLang="en-US" sz="2400" dirty="0"/>
          </a:p>
          <a:p>
            <a:pPr>
              <a:buFont typeface="Wingdings" panose="05000000000000000000" pitchFamily="2" charset="2"/>
              <a:buChar char="§"/>
            </a:pPr>
            <a:r>
              <a:rPr lang="en-US" altLang="en-US" sz="2400" dirty="0"/>
              <a:t>Reduces data clean-up after data enters the PIMS warehouse</a:t>
            </a:r>
          </a:p>
          <a:p>
            <a:endParaRPr lang="en-US" altLang="en-US" dirty="0"/>
          </a:p>
          <a:p>
            <a:endParaRPr lang="en-US" altLang="en-US" dirty="0"/>
          </a:p>
        </p:txBody>
      </p:sp>
      <p:sp>
        <p:nvSpPr>
          <p:cNvPr id="4" name="Slide Number Placeholder 3"/>
          <p:cNvSpPr>
            <a:spLocks noGrp="1"/>
          </p:cNvSpPr>
          <p:nvPr>
            <p:ph type="sldNum" sz="quarter" idx="12"/>
          </p:nvPr>
        </p:nvSpPr>
        <p:spPr>
          <a:xfrm>
            <a:off x="6553200" y="6400799"/>
            <a:ext cx="2133600" cy="320675"/>
          </a:xfrm>
        </p:spPr>
        <p:txBody>
          <a:bodyPr/>
          <a:lstStyle/>
          <a:p>
            <a:fld id="{153A2020-A5AA-41E4-8C91-8A876E2B59C6}"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986192"/>
            <a:ext cx="5715000" cy="2439986"/>
          </a:xfrm>
        </p:spPr>
        <p:txBody>
          <a:bodyPr/>
          <a:lstStyle/>
          <a:p>
            <a:r>
              <a:rPr lang="en-US" sz="3200" dirty="0">
                <a:solidFill>
                  <a:schemeClr val="tx1"/>
                </a:solidFill>
              </a:rPr>
              <a:t>PIMS Reports V2</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31</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TextBox 3">
            <a:extLst>
              <a:ext uri="{FF2B5EF4-FFF2-40B4-BE49-F238E27FC236}">
                <a16:creationId xmlns:a16="http://schemas.microsoft.com/office/drawing/2014/main" id="{670F98FC-86EA-223E-E57D-2532ABF88DA0}"/>
              </a:ext>
            </a:extLst>
          </p:cNvPr>
          <p:cNvSpPr txBox="1"/>
          <p:nvPr/>
        </p:nvSpPr>
        <p:spPr>
          <a:xfrm>
            <a:off x="838200" y="3124200"/>
            <a:ext cx="7467600" cy="2616101"/>
          </a:xfrm>
          <a:prstGeom prst="rect">
            <a:avLst/>
          </a:prstGeom>
          <a:noFill/>
        </p:spPr>
        <p:txBody>
          <a:bodyPr wrap="square" rtlCol="0">
            <a:spAutoFit/>
          </a:bodyPr>
          <a:lstStyle/>
          <a:p>
            <a:r>
              <a:rPr lang="en-US" sz="2400" b="1" dirty="0">
                <a:latin typeface="Arial" panose="020B0604020202020204" pitchFamily="34" charset="0"/>
              </a:rPr>
              <a:t>Verification</a:t>
            </a:r>
          </a:p>
          <a:p>
            <a:pPr marL="285750" indent="-285750">
              <a:buFont typeface="Wingdings" panose="05000000000000000000" pitchFamily="2" charset="2"/>
              <a:buChar char="§"/>
            </a:pPr>
            <a:r>
              <a:rPr lang="en-US" sz="2400" dirty="0">
                <a:latin typeface="Arial" panose="020B0604020202020204" pitchFamily="34" charset="0"/>
              </a:rPr>
              <a:t>Postsecondary Folder</a:t>
            </a:r>
          </a:p>
          <a:p>
            <a:pPr marL="285750" indent="-285750">
              <a:buFont typeface="Wingdings" panose="05000000000000000000" pitchFamily="2" charset="2"/>
              <a:buChar char="§"/>
            </a:pPr>
            <a:endParaRPr lang="en-US" sz="2400" dirty="0">
              <a:latin typeface="Arial" panose="020B0604020202020204" pitchFamily="34" charset="0"/>
            </a:endParaRPr>
          </a:p>
          <a:p>
            <a:r>
              <a:rPr lang="en-US" sz="2400" b="1" dirty="0">
                <a:latin typeface="Arial" panose="020B0604020202020204" pitchFamily="34" charset="0"/>
              </a:rPr>
              <a:t>Production</a:t>
            </a:r>
          </a:p>
          <a:p>
            <a:pPr marL="285750" indent="-285750">
              <a:buFont typeface="Wingdings" panose="05000000000000000000" pitchFamily="2" charset="2"/>
              <a:buChar char="§"/>
            </a:pPr>
            <a:r>
              <a:rPr lang="en-US" sz="2400" dirty="0">
                <a:latin typeface="Arial" panose="020B0604020202020204" pitchFamily="34" charset="0"/>
              </a:rPr>
              <a:t>Postsecondary &gt; Perkins &gt; Student Level – QC and Verification</a:t>
            </a:r>
          </a:p>
          <a:p>
            <a:endParaRPr lang="en-US" sz="2000" dirty="0"/>
          </a:p>
        </p:txBody>
      </p:sp>
    </p:spTree>
    <p:extLst>
      <p:ext uri="{BB962C8B-B14F-4D97-AF65-F5344CB8AC3E}">
        <p14:creationId xmlns:p14="http://schemas.microsoft.com/office/powerpoint/2010/main" val="3079213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34821" name="TextBox 4"/>
          <p:cNvSpPr txBox="1">
            <a:spLocks noChangeArrowheads="1"/>
          </p:cNvSpPr>
          <p:nvPr/>
        </p:nvSpPr>
        <p:spPr bwMode="auto">
          <a:xfrm>
            <a:off x="454025" y="1077913"/>
            <a:ext cx="8237538" cy="4667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ea typeface="Verdana" pitchFamily="34" charset="0"/>
                <a:cs typeface="Verdana" pitchFamily="34" charset="0"/>
              </a:rPr>
              <a:t>Higher Education data coordinators must:</a:t>
            </a:r>
            <a:endParaRPr lang="en-US" altLang="en-US" sz="2400" b="1" u="sng" dirty="0">
              <a:ea typeface="Verdana" pitchFamily="34" charset="0"/>
              <a:cs typeface="Verdana" pitchFamily="34" charset="0"/>
            </a:endParaRP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Review PIMS Perkins Postsecondary data quality control reports to identify errors</a:t>
            </a: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Work with Data Owners to make corrections, when needed</a:t>
            </a:r>
          </a:p>
          <a:p>
            <a:pPr marL="1085850" lvl="1"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Upload Corrected Data</a:t>
            </a: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Deliver PIMS Perkins Postsecondary Accuracy Certification Statement (ACS) to the chief school administrator for approval and signature</a:t>
            </a: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Make sure the final, signed ACS is submitted to PDE via e-mail by September 15, 2024 </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33</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5" y="1047849"/>
            <a:ext cx="8248650" cy="546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Rpt01 - PS Student Institution IDs Not in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 when students within LEA PS Student Institution data were not found within LEA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To be counted within your final Perkins CTE Student Data Submission, you must correct students on this report.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Rpt02 - Students Reported in More Than One Program Code for a Campus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any CTE students within Campus Student Program Fact submission that were reported multiple Program Codes (CIP Codes)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Students can only be reported in one Program. You must correct students on this report.</a:t>
            </a:r>
            <a:endParaRPr lang="en-US" altLang="en-US" sz="2400"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Tree>
    <p:extLst>
      <p:ext uri="{BB962C8B-B14F-4D97-AF65-F5344CB8AC3E}">
        <p14:creationId xmlns:p14="http://schemas.microsoft.com/office/powerpoint/2010/main" val="837953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34</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5" y="1047849"/>
            <a:ext cx="8248650" cy="4544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Rpt03 - List of Statistically Countable Perkins CTE Students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school and program.</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Rpt03A - Perkins CTE Enrollments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campus and program. </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p:txBody>
      </p:sp>
    </p:spTree>
    <p:extLst>
      <p:ext uri="{BB962C8B-B14F-4D97-AF65-F5344CB8AC3E}">
        <p14:creationId xmlns:p14="http://schemas.microsoft.com/office/powerpoint/2010/main" val="3757855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35</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5" y="1047849"/>
            <a:ext cx="8248650" cy="51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Rpt03B - Verify List of CTE Students with Program of Study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Program of Study SOAR Articulated Credits.</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Rpt03C – Verify List of CTE Students with Local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Local Articulated Credits (LAC)</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p:txBody>
      </p:sp>
    </p:spTree>
    <p:extLst>
      <p:ext uri="{BB962C8B-B14F-4D97-AF65-F5344CB8AC3E}">
        <p14:creationId xmlns:p14="http://schemas.microsoft.com/office/powerpoint/2010/main" val="832714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36</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4" y="990600"/>
            <a:ext cx="8404225" cy="51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Rpt04 - Errors for Invalid Data Element Relationships for Perkins CTE Students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students with invalid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 to resolve errors.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Rpt05 - Warnings for Questionable Data Element Relationships for Perkins CTE Students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CTE students reported have questionable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a:t>
            </a:r>
          </a:p>
        </p:txBody>
      </p:sp>
    </p:spTree>
    <p:extLst>
      <p:ext uri="{BB962C8B-B14F-4D97-AF65-F5344CB8AC3E}">
        <p14:creationId xmlns:p14="http://schemas.microsoft.com/office/powerpoint/2010/main" val="1855624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7"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533400"/>
          </a:xfrm>
        </p:spPr>
        <p:txBody>
          <a:bodyPr/>
          <a:lstStyle/>
          <a:p>
            <a:pPr algn="l"/>
            <a:r>
              <a:rPr lang="en-US" sz="2400" dirty="0">
                <a:solidFill>
                  <a:schemeClr val="bg1"/>
                </a:solidFill>
              </a:rPr>
              <a:t>Bureau of Career and Technical Education</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324599"/>
            <a:ext cx="2133600" cy="3968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324599"/>
            <a:ext cx="2133600" cy="396875"/>
          </a:xfrm>
        </p:spPr>
        <p:txBody>
          <a:bodyPr/>
          <a:lstStyle/>
          <a:p>
            <a:fld id="{89AE35E5-0CD2-4EEB-8107-35D1C4B54A1D}" type="slidenum">
              <a:rPr lang="en-US" smtClean="0"/>
              <a:pPr/>
              <a:t>37</a:t>
            </a:fld>
            <a:endParaRPr lang="en-US" dirty="0"/>
          </a:p>
        </p:txBody>
      </p:sp>
      <p:pic>
        <p:nvPicPr>
          <p:cNvPr id="7" name="Picture 6">
            <a:extLst>
              <a:ext uri="{FF2B5EF4-FFF2-40B4-BE49-F238E27FC236}">
                <a16:creationId xmlns:a16="http://schemas.microsoft.com/office/drawing/2014/main" id="{C63C2E9E-CA8A-4929-BD7D-102888B8B588}"/>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410793" y="1295400"/>
            <a:ext cx="8322414" cy="4104023"/>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517524"/>
          </a:xfrm>
        </p:spPr>
        <p:txBody>
          <a:bodyPr/>
          <a:lstStyle/>
          <a:p>
            <a:pPr algn="l"/>
            <a:r>
              <a:rPr lang="en-US" sz="2400" dirty="0">
                <a:solidFill>
                  <a:schemeClr val="bg1"/>
                </a:solidFill>
              </a:rPr>
              <a:t>Technical and Program-Related Assistance</a:t>
            </a:r>
          </a:p>
        </p:txBody>
      </p:sp>
      <p:sp>
        <p:nvSpPr>
          <p:cNvPr id="48133" name="TextBox 4"/>
          <p:cNvSpPr txBox="1">
            <a:spLocks noChangeArrowheads="1"/>
          </p:cNvSpPr>
          <p:nvPr/>
        </p:nvSpPr>
        <p:spPr bwMode="auto">
          <a:xfrm>
            <a:off x="433070" y="1073493"/>
            <a:ext cx="825373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buFont typeface="Wingdings" panose="05000000000000000000" pitchFamily="2" charset="2"/>
              <a:buChar char="§"/>
              <a:defRPr/>
            </a:pPr>
            <a:r>
              <a:rPr lang="en-US" sz="2000" dirty="0">
                <a:solidFill>
                  <a:srgbClr val="0070C0"/>
                </a:solidFill>
                <a:latin typeface="+mj-lt"/>
              </a:rPr>
              <a:t>CTE Data, Non-Technical Questions:  </a:t>
            </a:r>
          </a:p>
          <a:p>
            <a:pPr marL="1085850" lvl="1" indent="-342900">
              <a:buFont typeface="Arial" panose="020B0604020202020204" pitchFamily="34" charset="0"/>
              <a:buChar char="•"/>
              <a:defRPr/>
            </a:pPr>
            <a:r>
              <a:rPr lang="en-US" sz="2000" dirty="0">
                <a:latin typeface="+mj-lt"/>
              </a:rPr>
              <a:t>CTE Data Team, Data Quality Office, </a:t>
            </a:r>
            <a:r>
              <a:rPr lang="en-US" sz="2000" dirty="0">
                <a:latin typeface="+mj-lt"/>
                <a:hlinkClick r:id="rId5"/>
              </a:rPr>
              <a:t>ra-catsdata@pa.gov</a:t>
            </a:r>
            <a:endParaRPr lang="en-US" sz="2000" dirty="0">
              <a:latin typeface="+mj-lt"/>
            </a:endParaRPr>
          </a:p>
          <a:p>
            <a:pPr lvl="1" indent="0">
              <a:defRPr/>
            </a:pPr>
            <a:endParaRPr lang="en-US" sz="2000" dirty="0">
              <a:solidFill>
                <a:srgbClr val="0070C0"/>
              </a:solidFill>
              <a:latin typeface="+mj-lt"/>
            </a:endParaRPr>
          </a:p>
          <a:p>
            <a:pPr marL="342900" indent="-342900">
              <a:buFont typeface="Wingdings" panose="05000000000000000000" pitchFamily="2" charset="2"/>
              <a:buChar char="§"/>
              <a:defRPr/>
            </a:pPr>
            <a:r>
              <a:rPr lang="en-US" sz="2000" dirty="0">
                <a:solidFill>
                  <a:srgbClr val="0070C0"/>
                </a:solidFill>
                <a:latin typeface="+mj-lt"/>
              </a:rPr>
              <a:t>SOAR Program of Study Questions:  </a:t>
            </a:r>
          </a:p>
          <a:p>
            <a:pPr marL="1085850" lvl="1" indent="-342900">
              <a:buFont typeface="Arial" panose="020B0604020202020204" pitchFamily="34" charset="0"/>
              <a:buChar char="•"/>
              <a:defRPr/>
            </a:pPr>
            <a:r>
              <a:rPr lang="en-US" sz="2000" dirty="0">
                <a:latin typeface="+mj-lt"/>
              </a:rPr>
              <a:t>Tracey Readinger,  Bureau of Career and Technical Education, </a:t>
            </a:r>
            <a:r>
              <a:rPr lang="en-US" sz="2000" dirty="0">
                <a:latin typeface="+mj-lt"/>
                <a:hlinkClick r:id="rId6"/>
              </a:rPr>
              <a:t>trareading@pa.gov</a:t>
            </a:r>
            <a:endParaRPr lang="en-US" sz="2000" dirty="0">
              <a:latin typeface="+mj-lt"/>
            </a:endParaRPr>
          </a:p>
          <a:p>
            <a:pPr marL="1085850" lvl="1" indent="-342900">
              <a:buFont typeface="Arial" panose="020B0604020202020204" pitchFamily="34" charset="0"/>
              <a:buChar char="•"/>
              <a:defRPr/>
            </a:pPr>
            <a:endParaRPr lang="en-US" sz="2000" dirty="0">
              <a:latin typeface="+mj-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Perkins Planning Process Questions:  </a:t>
            </a:r>
          </a:p>
          <a:p>
            <a:pPr marL="1085850" lvl="1" indent="-342900">
              <a:spcBef>
                <a:spcPct val="0"/>
              </a:spcBef>
              <a:buFont typeface="Arial" panose="020B0604020202020204" pitchFamily="34" charset="0"/>
              <a:buChar char="•"/>
            </a:pPr>
            <a:r>
              <a:rPr lang="en-US" altLang="en-US" sz="2000" dirty="0">
                <a:latin typeface="+mn-lt"/>
              </a:rPr>
              <a:t>Monique Burton, Bureau of Career and Technical  Education, </a:t>
            </a:r>
            <a:r>
              <a:rPr lang="en-US" altLang="en-US" sz="2000" u="sng" dirty="0">
                <a:solidFill>
                  <a:srgbClr val="FF0000"/>
                </a:solidFill>
                <a:latin typeface="+mn-lt"/>
                <a:hlinkClick r:id="rId7"/>
              </a:rPr>
              <a:t>moburton@pa.gov</a:t>
            </a:r>
            <a:r>
              <a:rPr lang="en-US" altLang="en-US" sz="2000" dirty="0">
                <a:latin typeface="+mn-lt"/>
                <a:hlinkClick r:id="rId7"/>
              </a:rPr>
              <a:t> </a:t>
            </a:r>
            <a:endParaRPr lang="en-US" altLang="en-US" sz="2000" dirty="0">
              <a:latin typeface="+mn-lt"/>
            </a:endParaRPr>
          </a:p>
          <a:p>
            <a:pPr>
              <a:spcBef>
                <a:spcPct val="0"/>
              </a:spcBef>
              <a:buFontTx/>
              <a:buNone/>
            </a:pPr>
            <a:r>
              <a:rPr lang="en-US" altLang="en-US" sz="2000" dirty="0">
                <a:latin typeface="+mn-lt"/>
              </a:rPr>
              <a:t> </a:t>
            </a:r>
          </a:p>
          <a:p>
            <a:pPr marL="342900" indent="-342900">
              <a:spcBef>
                <a:spcPct val="0"/>
              </a:spcBef>
              <a:buFont typeface="Wingdings" panose="05000000000000000000" pitchFamily="2" charset="2"/>
              <a:buChar char="§"/>
            </a:pPr>
            <a:r>
              <a:rPr lang="en-US" altLang="en-US" sz="2000" dirty="0">
                <a:solidFill>
                  <a:srgbClr val="0070C0"/>
                </a:solidFill>
                <a:latin typeface="+mn-lt"/>
              </a:rPr>
              <a:t>PIMS Reports Access and Technical Questions: </a:t>
            </a:r>
            <a:r>
              <a:rPr lang="en-US" altLang="en-US" sz="2000" dirty="0">
                <a:latin typeface="+mn-lt"/>
              </a:rPr>
              <a:t>  </a:t>
            </a:r>
          </a:p>
          <a:p>
            <a:pPr marL="1085850" lvl="1" indent="-342900">
              <a:spcBef>
                <a:spcPct val="0"/>
              </a:spcBef>
              <a:buFont typeface="Arial" panose="020B0604020202020204" pitchFamily="34" charset="0"/>
              <a:buChar char="•"/>
            </a:pPr>
            <a:r>
              <a:rPr lang="en-US" altLang="en-US" sz="2000" dirty="0">
                <a:latin typeface="+mn-lt"/>
              </a:rPr>
              <a:t>PIMS Support Services:  1-800-661-2423</a:t>
            </a:r>
          </a:p>
          <a:p>
            <a:pPr>
              <a:spcBef>
                <a:spcPct val="0"/>
              </a:spcBef>
              <a:buFontTx/>
              <a:buNone/>
            </a:pPr>
            <a:endParaRPr lang="en-US" altLang="en-US" sz="2000" dirty="0">
              <a:latin typeface="+mn-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Data Quality Engine Help:  </a:t>
            </a:r>
          </a:p>
          <a:p>
            <a:pPr marL="1085850" lvl="1" indent="-342900">
              <a:spcBef>
                <a:spcPct val="0"/>
              </a:spcBef>
              <a:buFont typeface="Arial" panose="020B0604020202020204" pitchFamily="34" charset="0"/>
              <a:buChar char="•"/>
            </a:pPr>
            <a:r>
              <a:rPr lang="en-US" altLang="en-US" sz="2000" dirty="0">
                <a:latin typeface="+mn-lt"/>
              </a:rPr>
              <a:t>Data Quality Office Resource Account, </a:t>
            </a:r>
          </a:p>
          <a:p>
            <a:pPr lvl="1" indent="0">
              <a:spcBef>
                <a:spcPct val="0"/>
              </a:spcBef>
              <a:buNone/>
            </a:pPr>
            <a:r>
              <a:rPr lang="en-US" altLang="en-US" sz="2000" dirty="0">
                <a:solidFill>
                  <a:srgbClr val="FF0000"/>
                </a:solidFill>
                <a:latin typeface="+mn-lt"/>
              </a:rPr>
              <a:t>     </a:t>
            </a:r>
            <a:r>
              <a:rPr lang="en-US" altLang="en-US" sz="2000" u="sng" dirty="0">
                <a:solidFill>
                  <a:srgbClr val="FF0000"/>
                </a:solidFill>
                <a:latin typeface="+mn-lt"/>
                <a:hlinkClick r:id="rId8"/>
              </a:rPr>
              <a:t>RA-ddqdatacollection@pa.gov</a:t>
            </a:r>
            <a:endParaRPr lang="en-US" altLang="en-US" sz="1800" u="sng" dirty="0">
              <a:solidFill>
                <a:srgbClr val="FF0000"/>
              </a:solidFill>
              <a:latin typeface="Verdana" pitchFamily="34" charset="0"/>
            </a:endParaRPr>
          </a:p>
          <a:p>
            <a:pPr marL="1085850" lvl="1" indent="-342900">
              <a:buFont typeface="Arial" panose="020B0604020202020204" pitchFamily="34" charset="0"/>
              <a:buChar char="•"/>
              <a:defRPr/>
            </a:pPr>
            <a:endParaRPr lang="en-US" sz="2000" dirty="0">
              <a:latin typeface="+mj-lt"/>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8"/>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Contact/Mission</a:t>
            </a:r>
          </a:p>
        </p:txBody>
      </p:sp>
      <p:sp>
        <p:nvSpPr>
          <p:cNvPr id="52229" name="TextBox 6"/>
          <p:cNvSpPr txBox="1">
            <a:spLocks noChangeArrowheads="1"/>
          </p:cNvSpPr>
          <p:nvPr/>
        </p:nvSpPr>
        <p:spPr bwMode="auto">
          <a:xfrm>
            <a:off x="457200" y="1778168"/>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en-US" altLang="en-US" sz="2400" dirty="0">
                <a:solidFill>
                  <a:srgbClr val="000000"/>
                </a:solidFill>
                <a:latin typeface="+mj-lt"/>
                <a:ea typeface="Verdana" pitchFamily="34" charset="0"/>
                <a:cs typeface="Verdana" pitchFamily="34" charset="0"/>
              </a:rPr>
              <a:t>For more information on the PIMS Perkins Postsecondary 2023-24 data collections, please contact </a:t>
            </a:r>
          </a:p>
          <a:p>
            <a:pPr algn="ctr" eaLnBrk="1" hangingPunct="1">
              <a:spcBef>
                <a:spcPct val="0"/>
              </a:spcBef>
              <a:buFontTx/>
              <a:buNone/>
              <a:defRPr/>
            </a:pPr>
            <a:r>
              <a:rPr lang="en-US" altLang="en-US" sz="2400" dirty="0">
                <a:solidFill>
                  <a:srgbClr val="000000"/>
                </a:solidFill>
                <a:latin typeface="+mj-lt"/>
                <a:ea typeface="Verdana" pitchFamily="34" charset="0"/>
                <a:cs typeface="Verdana" pitchFamily="34" charset="0"/>
              </a:rPr>
              <a:t>PDE’s Data Quality Office at </a:t>
            </a:r>
            <a:br>
              <a:rPr lang="en-US" altLang="en-US" sz="2400" dirty="0">
                <a:solidFill>
                  <a:srgbClr val="000000"/>
                </a:solidFill>
                <a:latin typeface="+mj-lt"/>
                <a:ea typeface="Verdana" pitchFamily="34" charset="0"/>
                <a:cs typeface="Verdana" pitchFamily="34" charset="0"/>
              </a:rPr>
            </a:br>
            <a:r>
              <a:rPr lang="en-US" altLang="en-US" sz="2400" u="sng" dirty="0">
                <a:solidFill>
                  <a:srgbClr val="FF0000"/>
                </a:solidFill>
                <a:latin typeface="+mj-lt"/>
                <a:ea typeface="Verdana" pitchFamily="34" charset="0"/>
                <a:cs typeface="Verdana" pitchFamily="34" charset="0"/>
                <a:hlinkClick r:id="rId5"/>
              </a:rPr>
              <a:t>ra-catsdata@pa.gov</a:t>
            </a:r>
            <a:endParaRPr lang="en-US" altLang="en-US" sz="2400" u="sng" dirty="0">
              <a:solidFill>
                <a:srgbClr val="FF0000"/>
              </a:solidFill>
              <a:latin typeface="+mj-lt"/>
              <a:ea typeface="Verdana" pitchFamily="34" charset="0"/>
              <a:cs typeface="Verdana" pitchFamily="34" charset="0"/>
            </a:endParaRPr>
          </a:p>
        </p:txBody>
      </p:sp>
      <p:sp>
        <p:nvSpPr>
          <p:cNvPr id="39942" name="TextBox 9"/>
          <p:cNvSpPr txBox="1">
            <a:spLocks noChangeArrowheads="1"/>
          </p:cNvSpPr>
          <p:nvPr/>
        </p:nvSpPr>
        <p:spPr bwMode="auto">
          <a:xfrm>
            <a:off x="476250" y="4572000"/>
            <a:ext cx="821055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400" i="1" dirty="0">
                <a:solidFill>
                  <a:srgbClr val="000000"/>
                </a:solidFill>
                <a:ea typeface="Verdana" pitchFamily="34" charset="0"/>
                <a:cs typeface="Arial"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324599"/>
            <a:ext cx="2133600" cy="3968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8001000" cy="441324"/>
          </a:xfrm>
        </p:spPr>
        <p:txBody>
          <a:bodyPr/>
          <a:lstStyle/>
          <a:p>
            <a:pPr algn="l"/>
            <a:r>
              <a:rPr lang="en-US" sz="2000" dirty="0">
                <a:solidFill>
                  <a:srgbClr val="FFFFFF"/>
                </a:solidFill>
              </a:rPr>
              <a:t>Overview of PIMS Perkins Postsecondary Student Data Collection</a:t>
            </a:r>
            <a:endParaRPr lang="en-US" sz="2000" dirty="0">
              <a:solidFill>
                <a:schemeClr val="bg1"/>
              </a:solidFill>
            </a:endParaRPr>
          </a:p>
        </p:txBody>
      </p:sp>
      <p:sp>
        <p:nvSpPr>
          <p:cNvPr id="8" name="TextBox 4"/>
          <p:cNvSpPr txBox="1">
            <a:spLocks noChangeArrowheads="1"/>
          </p:cNvSpPr>
          <p:nvPr/>
        </p:nvSpPr>
        <p:spPr bwMode="auto">
          <a:xfrm>
            <a:off x="508000" y="1268408"/>
            <a:ext cx="8178800" cy="3046988"/>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lvl="0" indent="-342900" eaLnBrk="1" hangingPunct="1">
              <a:buFont typeface="Wingdings" pitchFamily="2" charset="2"/>
              <a:buChar char="§"/>
              <a:defRPr/>
            </a:pPr>
            <a:r>
              <a:rPr lang="en-US" sz="2400" dirty="0">
                <a:solidFill>
                  <a:srgbClr val="000000"/>
                </a:solidFill>
                <a:latin typeface="Arial" panose="020B0604020202020204" pitchFamily="34" charset="0"/>
                <a:ea typeface="Verdana" pitchFamily="34" charset="0"/>
                <a:cs typeface="Verdana" pitchFamily="34" charset="0"/>
              </a:rPr>
              <a:t>Why is PIMS Perkins Postsecondary student data collected in PIMS?</a:t>
            </a:r>
          </a:p>
          <a:p>
            <a:pPr marL="1085850" lvl="1" indent="-342900" eaLnBrk="1" hangingPunct="1">
              <a:buFont typeface="Arial" panose="020B0604020202020204" pitchFamily="34" charset="0"/>
              <a:buChar char="•"/>
              <a:defRPr/>
            </a:pPr>
            <a:r>
              <a:rPr lang="en-US" sz="2400" dirty="0">
                <a:solidFill>
                  <a:srgbClr val="000000"/>
                </a:solidFill>
                <a:latin typeface="Arial" panose="020B0604020202020204" pitchFamily="34" charset="0"/>
                <a:ea typeface="Verdana" pitchFamily="34" charset="0"/>
                <a:cs typeface="Verdana" pitchFamily="34" charset="0"/>
              </a:rPr>
              <a:t>To meet state and federal reporting requirements </a:t>
            </a:r>
          </a:p>
          <a:p>
            <a:pPr marL="342900" lvl="0" indent="-342900" eaLnBrk="1" hangingPunct="1">
              <a:buFont typeface="Wingdings" pitchFamily="2" charset="2"/>
              <a:buChar char="§"/>
              <a:defRPr/>
            </a:pPr>
            <a:endParaRPr lang="en-US" sz="2400" dirty="0">
              <a:solidFill>
                <a:srgbClr val="000000"/>
              </a:solidFill>
              <a:latin typeface="Arial" panose="020B0604020202020204" pitchFamily="34" charset="0"/>
              <a:ea typeface="Verdana" pitchFamily="34" charset="0"/>
              <a:cs typeface="Verdana" pitchFamily="34" charset="0"/>
            </a:endParaRPr>
          </a:p>
          <a:p>
            <a:pPr marL="342900" lvl="0" indent="-342900" eaLnBrk="1" hangingPunct="1">
              <a:buFont typeface="Wingdings" pitchFamily="2" charset="2"/>
              <a:buChar char="§"/>
              <a:defRPr/>
            </a:pPr>
            <a:r>
              <a:rPr lang="en-US" sz="2400" dirty="0">
                <a:solidFill>
                  <a:srgbClr val="000000"/>
                </a:solidFill>
                <a:latin typeface="Arial" panose="020B0604020202020204" pitchFamily="34" charset="0"/>
                <a:ea typeface="Verdana" pitchFamily="34" charset="0"/>
                <a:cs typeface="Verdana" pitchFamily="34" charset="0"/>
              </a:rPr>
              <a:t>Which PIMS templates must be uploaded to accommodate CTE reporting?</a:t>
            </a:r>
          </a:p>
          <a:p>
            <a:pPr marL="1085850" lvl="1" indent="-342900" eaLnBrk="1" hangingPunct="1">
              <a:buFont typeface="Arial" panose="020B0604020202020204" pitchFamily="34" charset="0"/>
              <a:buChar char="•"/>
              <a:defRPr/>
            </a:pPr>
            <a:r>
              <a:rPr lang="en-US" sz="2400" dirty="0">
                <a:solidFill>
                  <a:srgbClr val="000000"/>
                </a:solidFill>
                <a:latin typeface="Arial" panose="020B0604020202020204" pitchFamily="34" charset="0"/>
                <a:ea typeface="Verdana" pitchFamily="34" charset="0"/>
                <a:cs typeface="Verdana" pitchFamily="34" charset="0"/>
              </a:rPr>
              <a:t>PS Student Institution Template</a:t>
            </a:r>
          </a:p>
          <a:p>
            <a:pPr marL="1085850" lvl="1" indent="-342900" eaLnBrk="1" hangingPunct="1">
              <a:buFont typeface="Arial" panose="020B0604020202020204" pitchFamily="34" charset="0"/>
              <a:buChar char="•"/>
              <a:defRPr/>
            </a:pPr>
            <a:r>
              <a:rPr lang="en-US" sz="2400" dirty="0">
                <a:solidFill>
                  <a:srgbClr val="000000"/>
                </a:solidFill>
                <a:latin typeface="Arial" panose="020B0604020202020204" pitchFamily="34" charset="0"/>
                <a:ea typeface="Verdana" pitchFamily="34" charset="0"/>
                <a:cs typeface="Verdana" pitchFamily="34" charset="0"/>
              </a:rPr>
              <a:t>Campus Student Program Fact Template</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4</a:t>
            </a:fld>
            <a:endParaRPr lang="en-US" dirty="0"/>
          </a:p>
        </p:txBody>
      </p:sp>
    </p:spTree>
    <p:extLst>
      <p:ext uri="{BB962C8B-B14F-4D97-AF65-F5344CB8AC3E}">
        <p14:creationId xmlns:p14="http://schemas.microsoft.com/office/powerpoint/2010/main" val="1348713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19"/>
          <p:cNvSpPr>
            <a:spLocks noGrp="1"/>
          </p:cNvSpPr>
          <p:nvPr>
            <p:ph type="title"/>
          </p:nvPr>
        </p:nvSpPr>
        <p:spPr>
          <a:xfrm>
            <a:off x="685800" y="457200"/>
            <a:ext cx="8001000" cy="457200"/>
          </a:xfrm>
        </p:spPr>
        <p:txBody>
          <a:bodyPr/>
          <a:lstStyle/>
          <a:p>
            <a:pPr algn="l"/>
            <a:r>
              <a:rPr lang="en-US" sz="2400" dirty="0">
                <a:solidFill>
                  <a:schemeClr val="bg1"/>
                </a:solidFill>
              </a:rPr>
              <a:t>PIMS Perkins Postsecondary Data Collection Timeline</a:t>
            </a:r>
          </a:p>
        </p:txBody>
      </p:sp>
      <p:sp>
        <p:nvSpPr>
          <p:cNvPr id="2" name="Content Placeholder 1"/>
          <p:cNvSpPr>
            <a:spLocks noGrp="1"/>
          </p:cNvSpPr>
          <p:nvPr>
            <p:ph idx="1"/>
          </p:nvPr>
        </p:nvSpPr>
        <p:spPr>
          <a:xfrm>
            <a:off x="453483" y="1295399"/>
            <a:ext cx="8229600" cy="5257801"/>
          </a:xfrm>
        </p:spPr>
        <p:txBody>
          <a:bodyPr/>
          <a:lstStyle/>
          <a:p>
            <a:pPr>
              <a:buFont typeface="Wingdings" panose="05000000000000000000" pitchFamily="2" charset="2"/>
              <a:buChar char="§"/>
            </a:pPr>
            <a:r>
              <a:rPr lang="en-US" sz="2000" dirty="0"/>
              <a:t>Timeline</a:t>
            </a:r>
          </a:p>
          <a:p>
            <a:pPr>
              <a:buFont typeface="Wingdings" panose="05000000000000000000" pitchFamily="2" charset="2"/>
              <a:buChar char="§"/>
            </a:pPr>
            <a:endParaRPr lang="en-US" sz="800" dirty="0"/>
          </a:p>
          <a:p>
            <a:pPr lvl="1">
              <a:buFont typeface="Arial" panose="020B0604020202020204" pitchFamily="34" charset="0"/>
              <a:buChar char="•"/>
            </a:pPr>
            <a:r>
              <a:rPr lang="en-US" sz="2000" dirty="0"/>
              <a:t>Collection Window:  August 1 through August 31, 2024</a:t>
            </a:r>
          </a:p>
          <a:p>
            <a:pPr lvl="1">
              <a:buFont typeface="Arial" panose="020B0604020202020204" pitchFamily="34" charset="0"/>
              <a:buChar char="•"/>
            </a:pPr>
            <a:endParaRPr lang="en-US" sz="1200" dirty="0"/>
          </a:p>
          <a:p>
            <a:pPr lvl="1">
              <a:buFont typeface="Arial" panose="020B0604020202020204" pitchFamily="34" charset="0"/>
              <a:buChar char="•"/>
            </a:pPr>
            <a:r>
              <a:rPr lang="en-US" sz="2000" dirty="0"/>
              <a:t>Correction Window:  September 1 through September 15, 2024</a:t>
            </a:r>
          </a:p>
          <a:p>
            <a:pPr lvl="1">
              <a:buFont typeface="Arial" panose="020B0604020202020204" pitchFamily="34" charset="0"/>
              <a:buChar char="•"/>
            </a:pPr>
            <a:endParaRPr lang="en-US" sz="1200" dirty="0"/>
          </a:p>
          <a:p>
            <a:pPr lvl="1">
              <a:buFont typeface="Arial" panose="020B0604020202020204" pitchFamily="34" charset="0"/>
              <a:buChar char="•"/>
            </a:pPr>
            <a:r>
              <a:rPr lang="en-US" sz="2000" dirty="0"/>
              <a:t>Accuracy Certification Statement (ACS) Due Date:  </a:t>
            </a:r>
          </a:p>
          <a:p>
            <a:pPr marL="1371600" lvl="3" indent="0">
              <a:buNone/>
            </a:pPr>
            <a:r>
              <a:rPr lang="en-US" dirty="0"/>
              <a:t>					September 15, 2024</a:t>
            </a:r>
          </a:p>
          <a:p>
            <a:pPr marL="1371600" lvl="3" indent="0">
              <a:buNone/>
            </a:pPr>
            <a:endParaRPr lang="en-US" dirty="0"/>
          </a:p>
        </p:txBody>
      </p:sp>
      <p:sp>
        <p:nvSpPr>
          <p:cNvPr id="5" name="Slide Number Placeholder 4"/>
          <p:cNvSpPr>
            <a:spLocks noGrp="1"/>
          </p:cNvSpPr>
          <p:nvPr>
            <p:ph type="sldNum" sz="quarter" idx="12"/>
          </p:nvPr>
        </p:nvSpPr>
        <p:spPr>
          <a:xfrm>
            <a:off x="6553200" y="6400799"/>
            <a:ext cx="2133600" cy="320675"/>
          </a:xfrm>
        </p:spPr>
        <p:txBody>
          <a:bodyPr/>
          <a:lstStyle/>
          <a:p>
            <a:fld id="{153A2020-A5AA-41E4-8C91-8A876E2B59C6}" type="slidenum">
              <a:rPr lang="en-US" smtClean="0"/>
              <a:pPr/>
              <a:t>5</a:t>
            </a:fld>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pic>
        <p:nvPicPr>
          <p:cNvPr id="8"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683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2268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2155034"/>
            <a:ext cx="5715000" cy="2439986"/>
          </a:xfrm>
        </p:spPr>
        <p:txBody>
          <a:bodyPr/>
          <a:lstStyle/>
          <a:p>
            <a:r>
              <a:rPr lang="en-US" sz="3200" dirty="0">
                <a:solidFill>
                  <a:schemeClr val="tx1"/>
                </a:solidFill>
              </a:rPr>
              <a:t>Reporting PIMS Perkins Postsecondary Students</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6</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Tree>
    <p:extLst>
      <p:ext uri="{BB962C8B-B14F-4D97-AF65-F5344CB8AC3E}">
        <p14:creationId xmlns:p14="http://schemas.microsoft.com/office/powerpoint/2010/main" val="360373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Students</a:t>
            </a:r>
          </a:p>
        </p:txBody>
      </p:sp>
      <p:sp>
        <p:nvSpPr>
          <p:cNvPr id="8" name="TextBox 4"/>
          <p:cNvSpPr txBox="1">
            <a:spLocks noChangeArrowheads="1"/>
          </p:cNvSpPr>
          <p:nvPr/>
        </p:nvSpPr>
        <p:spPr bwMode="auto">
          <a:xfrm>
            <a:off x="423862" y="1450319"/>
            <a:ext cx="8296275" cy="4401205"/>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ea typeface="Verdana" pitchFamily="34" charset="0"/>
                <a:cs typeface="Verdana" pitchFamily="34" charset="0"/>
              </a:rPr>
              <a:t>Which PIMS Perkins Postsecondary students need to be reported?</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342900" indent="-342900">
              <a:buFont typeface="+mj-lt"/>
              <a:buAutoNum type="arabicParenR"/>
              <a:defRPr/>
            </a:pPr>
            <a:r>
              <a:rPr lang="en-US" sz="2400" dirty="0">
                <a:latin typeface="Arial" panose="020B0604020202020204" pitchFamily="34" charset="0"/>
                <a:cs typeface="Arial" pitchFamily="34" charset="0"/>
              </a:rPr>
              <a:t>All students enrolled in a Perkins Postsecondary program at any time during the July 1 – June 30 academic year. </a:t>
            </a:r>
          </a:p>
          <a:p>
            <a:pPr>
              <a:defRPr/>
            </a:pPr>
            <a:endParaRPr lang="en-US" sz="2400" dirty="0">
              <a:latin typeface="Arial" panose="020B0604020202020204" pitchFamily="34" charset="0"/>
              <a:cs typeface="Arial" pitchFamily="34" charset="0"/>
            </a:endParaRPr>
          </a:p>
          <a:p>
            <a:pPr>
              <a:defRPr/>
            </a:pPr>
            <a:endParaRPr lang="en-US" sz="2400" dirty="0">
              <a:latin typeface="Arial" panose="020B0604020202020204" pitchFamily="34" charset="0"/>
              <a:cs typeface="Arial" pitchFamily="34" charset="0"/>
            </a:endParaRPr>
          </a:p>
          <a:p>
            <a:pPr>
              <a:defRPr/>
            </a:pPr>
            <a:r>
              <a:rPr lang="en-US" sz="2400" dirty="0">
                <a:latin typeface="Arial" panose="020B0604020202020204" pitchFamily="34" charset="0"/>
                <a:cs typeface="Arial" pitchFamily="34" charset="0"/>
              </a:rPr>
              <a:t>NOTE: Students that are enrolled in a postsecondary program but did not graduate high school cannot be reported.</a:t>
            </a:r>
          </a:p>
          <a:p>
            <a:pPr marL="342900" indent="-342900">
              <a:buFont typeface="+mj-lt"/>
              <a:buAutoNum type="arabicParenR"/>
              <a:defRPr/>
            </a:pPr>
            <a:endParaRPr lang="en-US" sz="2000" dirty="0">
              <a:latin typeface="Arial" panose="020B0604020202020204" pitchFamily="34" charset="0"/>
              <a:cs typeface="Arial" pitchFamily="34" charset="0"/>
            </a:endParaRPr>
          </a:p>
          <a:p>
            <a:pPr>
              <a:defRPr/>
            </a:pPr>
            <a:endParaRPr lang="en-US" sz="2000" dirty="0">
              <a:latin typeface="Arial" panose="020B0604020202020204" pitchFamily="34" charset="0"/>
              <a:cs typeface="Arial"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4524315"/>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342900" indent="-342900">
              <a:buFont typeface="+mj-lt"/>
              <a:buAutoNum type="arabicParenR"/>
              <a:defRPr/>
            </a:pPr>
            <a:r>
              <a:rPr lang="en-US" sz="2400" dirty="0">
                <a:latin typeface="Arial" panose="020B0604020202020204" pitchFamily="34" charset="0"/>
                <a:cs typeface="Arial" pitchFamily="34" charset="0"/>
              </a:rPr>
              <a:t>Each program must be in compliance with Pennsylvania statutes, regulations, and policies</a:t>
            </a:r>
          </a:p>
          <a:p>
            <a:pPr marL="342900" indent="-342900">
              <a:buFont typeface="+mj-lt"/>
              <a:buAutoNum type="arabicParenR"/>
              <a:defRPr/>
            </a:pPr>
            <a:r>
              <a:rPr lang="en-US" sz="2400" dirty="0">
                <a:latin typeface="Arial" panose="020B0604020202020204" pitchFamily="34" charset="0"/>
                <a:cs typeface="Arial" pitchFamily="34" charset="0"/>
              </a:rPr>
              <a:t>Each program shall be a career and technical education program, offering a sequence of courses that provides individuals with rigorous academic content and relevant technical knowledge and skills needed to prepare for further education and careers in current or emerging professions, which may include high-skill, high-wage, or   in-demand industry sectors or occupations, as required by Perkins V.</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8</a:t>
            </a:fld>
            <a:endParaRPr lang="en-US" dirty="0"/>
          </a:p>
        </p:txBody>
      </p:sp>
    </p:spTree>
    <p:extLst>
      <p:ext uri="{BB962C8B-B14F-4D97-AF65-F5344CB8AC3E}">
        <p14:creationId xmlns:p14="http://schemas.microsoft.com/office/powerpoint/2010/main" val="3103046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Postsecondary Programs</a:t>
            </a:r>
          </a:p>
        </p:txBody>
      </p:sp>
      <p:sp>
        <p:nvSpPr>
          <p:cNvPr id="8" name="TextBox 4"/>
          <p:cNvSpPr txBox="1">
            <a:spLocks noChangeArrowheads="1"/>
          </p:cNvSpPr>
          <p:nvPr/>
        </p:nvSpPr>
        <p:spPr bwMode="auto">
          <a:xfrm>
            <a:off x="390525" y="1142544"/>
            <a:ext cx="8362950" cy="415498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3"/>
              <a:defRPr/>
            </a:pPr>
            <a:r>
              <a:rPr lang="en-US" sz="2400" dirty="0">
                <a:latin typeface="Arial" panose="020B0604020202020204" pitchFamily="34" charset="0"/>
                <a:cs typeface="Arial" pitchFamily="34" charset="0"/>
              </a:rPr>
              <a:t>Each program shall be a credit-based program and shall be identified with an accepted Classification of Instructional Program (CIP) code.</a:t>
            </a:r>
          </a:p>
          <a:p>
            <a:pPr marL="342900" indent="-342900">
              <a:buFont typeface="+mj-lt"/>
              <a:buAutoNum type="arabicParenR" startAt="3"/>
              <a:defRPr/>
            </a:pPr>
            <a:r>
              <a:rPr lang="en-US" sz="2400" dirty="0">
                <a:latin typeface="Arial" panose="020B0604020202020204" pitchFamily="34" charset="0"/>
                <a:cs typeface="Arial" pitchFamily="34" charset="0"/>
              </a:rPr>
              <a:t>Each program shall have a statement of objectives that will be printed in the institution’s catalog. The statement must indicate clearly that the program is designed for job placement incorporating employment-related job skills and knowledge. The catalog must indicate that the program is primarily occupational.</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9</a:t>
            </a:fld>
            <a:endParaRPr lang="en-US" dirty="0"/>
          </a:p>
        </p:txBody>
      </p:sp>
    </p:spTree>
    <p:extLst>
      <p:ext uri="{BB962C8B-B14F-4D97-AF65-F5344CB8AC3E}">
        <p14:creationId xmlns:p14="http://schemas.microsoft.com/office/powerpoint/2010/main" val="258425339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haredWithUsers xmlns="a7af8e22-4aad-4637-bdfe-8881feb25ebc">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2a2d9ea174ca71e18204fe09cb4b5ba8">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1e1d1e180fd2d7c84c724596e328884d"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8B1EF4-FBEB-4409-9B70-585F79283ABA}">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CE1A6414-5F69-4ED0-B333-25B3C5A270D1}"/>
</file>

<file path=customXml/itemProps3.xml><?xml version="1.0" encoding="utf-8"?>
<ds:datastoreItem xmlns:ds="http://schemas.openxmlformats.org/officeDocument/2006/customXml" ds:itemID="{B5E02A74-BC8D-4343-B096-071B9561F2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32709</TotalTime>
  <Words>7175</Words>
  <Application>Microsoft Office PowerPoint</Application>
  <PresentationFormat>On-screen Show (4:3)</PresentationFormat>
  <Paragraphs>620</Paragraphs>
  <Slides>39</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Symbol</vt:lpstr>
      <vt:lpstr>Verdana</vt:lpstr>
      <vt:lpstr>Wingdings</vt:lpstr>
      <vt:lpstr>Default Design</vt:lpstr>
      <vt:lpstr>PIMS Perkins Postsecondary  2023-24 Student Data Perkins EOY Collection</vt:lpstr>
      <vt:lpstr>Before We Begin</vt:lpstr>
      <vt:lpstr>Agenda</vt:lpstr>
      <vt:lpstr>Overview of PIMS Perkins Postsecondary Student Data Collection</vt:lpstr>
      <vt:lpstr>PIMS Perkins Postsecondary Data Collection Timeline</vt:lpstr>
      <vt:lpstr>Reporting PIMS Perkins Postsecondary Students</vt:lpstr>
      <vt:lpstr>Reporting PIMS Perkins Postsecondary Students</vt:lpstr>
      <vt:lpstr>Reporting PIMS Perkins Postsecondary Programs</vt:lpstr>
      <vt:lpstr>Reporting PIMS Postsecondary Programs</vt:lpstr>
      <vt:lpstr>Reporting PIMS Perkins Postsecondary Programs</vt:lpstr>
      <vt:lpstr>Reporting PIMS Perkins Postsecondary Programs</vt:lpstr>
      <vt:lpstr>Reporting PIMS Perkins Postsecondary Programs</vt:lpstr>
      <vt:lpstr>PIMS Perkins Postsecondary Templates</vt:lpstr>
      <vt:lpstr>PIMS Perkins Postsecondary Template Information</vt:lpstr>
      <vt:lpstr>PIMS Perkins Postsecondary Template Information</vt:lpstr>
      <vt:lpstr>PS Student Institution Template – Page 1</vt:lpstr>
      <vt:lpstr>PS Student Institution Template – Page 2</vt:lpstr>
      <vt:lpstr>PS Student Institution Template – Page 3</vt:lpstr>
      <vt:lpstr>PS Student Institution Template – Page 4</vt:lpstr>
      <vt:lpstr>Campus Student Program Fact Template – Page 1</vt:lpstr>
      <vt:lpstr>Campus Student Program Fact Template  – Page 2</vt:lpstr>
      <vt:lpstr>Campus Student Program Fact Template  – Page 3</vt:lpstr>
      <vt:lpstr>Campus Student Program Fact Template  – Page 4</vt:lpstr>
      <vt:lpstr>Campus Student Program Fact Template  – Page 5</vt:lpstr>
      <vt:lpstr>Campus Student Program Fact Template  – Page 6</vt:lpstr>
      <vt:lpstr>Campus Student Program Fact Template  – Page 7</vt:lpstr>
      <vt:lpstr>Campus Student Program Fact Template  – Page 8</vt:lpstr>
      <vt:lpstr>Campus Student Program Fact Template  – Page 9</vt:lpstr>
      <vt:lpstr>Uploading to PS PIMS</vt:lpstr>
      <vt:lpstr>   Data Quality Engine (DQE)</vt:lpstr>
      <vt:lpstr>PIMS Reports V2</vt:lpstr>
      <vt:lpstr>PIMS Reports V2 - Data Quality Control Reports</vt:lpstr>
      <vt:lpstr>PIMS Reports V2 - Data Quality Control Reports</vt:lpstr>
      <vt:lpstr>PIMS Reports V2 - Data Quality Control Reports</vt:lpstr>
      <vt:lpstr>PIMS Reports V2 - Data Quality Control Reports</vt:lpstr>
      <vt:lpstr>PIMS Reports V2 - Data Quality Control Reports</vt:lpstr>
      <vt:lpstr>Bureau of Career and Technical Education</vt:lpstr>
      <vt:lpstr>Technical and Program-Related Assistance</vt:lpstr>
      <vt:lpstr>Contact/Mission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PIMS Perkins Postsecondary 2023-24 Student Data Set</dc:title>
  <dc:creator>aforsman</dc:creator>
  <cp:lastModifiedBy>Heimbach, Bunne</cp:lastModifiedBy>
  <cp:revision>754</cp:revision>
  <cp:lastPrinted>2024-05-29T12:26:23Z</cp:lastPrinted>
  <dcterms:created xsi:type="dcterms:W3CDTF">2011-11-29T20:35:02Z</dcterms:created>
  <dcterms:modified xsi:type="dcterms:W3CDTF">2024-07-23T11:42:39Z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y fmtid="{D5CDD505-2E9C-101B-9397-08002B2CF9AE}" pid="3" name="MigrationSourceURL">
    <vt:lpwstr/>
  </property>
  <property fmtid="{D5CDD505-2E9C-101B-9397-08002B2CF9AE}" pid="4" name="Order">
    <vt:r8>1617200</vt:r8>
  </property>
  <property fmtid="{D5CDD505-2E9C-101B-9397-08002B2CF9AE}" pid="5" name="TemplateUrl">
    <vt:lpwstr/>
  </property>
  <property fmtid="{D5CDD505-2E9C-101B-9397-08002B2CF9AE}" pid="6" name="Category">
    <vt:lpwstr/>
  </property>
  <property fmtid="{D5CDD505-2E9C-101B-9397-08002B2CF9AE}" pid="7" name="xd_Signature">
    <vt:bool>false</vt:bool>
  </property>
  <property fmtid="{D5CDD505-2E9C-101B-9397-08002B2CF9AE}" pid="8" name="xd_ProgID">
    <vt:lpwstr/>
  </property>
  <property fmtid="{D5CDD505-2E9C-101B-9397-08002B2CF9AE}" pid="9" name="_SourceUrl">
    <vt:lpwstr/>
  </property>
  <property fmtid="{D5CDD505-2E9C-101B-9397-08002B2CF9AE}" pid="10" name="_SharedFileIndex">
    <vt:lpwstr/>
  </property>
</Properties>
</file>