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405" r:id="rId6"/>
    <p:sldId id="406" r:id="rId7"/>
    <p:sldId id="865" r:id="rId8"/>
    <p:sldId id="429" r:id="rId9"/>
    <p:sldId id="335" r:id="rId10"/>
    <p:sldId id="837" r:id="rId11"/>
    <p:sldId id="862" r:id="rId12"/>
    <p:sldId id="855" r:id="rId13"/>
    <p:sldId id="856" r:id="rId14"/>
    <p:sldId id="857" r:id="rId15"/>
    <p:sldId id="652" r:id="rId16"/>
    <p:sldId id="800" r:id="rId17"/>
    <p:sldId id="655" r:id="rId18"/>
    <p:sldId id="816" r:id="rId19"/>
    <p:sldId id="661" r:id="rId20"/>
    <p:sldId id="859" r:id="rId21"/>
    <p:sldId id="860" r:id="rId22"/>
    <p:sldId id="801" r:id="rId23"/>
    <p:sldId id="583" r:id="rId24"/>
    <p:sldId id="597" r:id="rId25"/>
    <p:sldId id="802" r:id="rId26"/>
    <p:sldId id="805" r:id="rId27"/>
    <p:sldId id="852" r:id="rId28"/>
    <p:sldId id="851" r:id="rId29"/>
    <p:sldId id="847" r:id="rId30"/>
    <p:sldId id="822" r:id="rId31"/>
    <p:sldId id="831" r:id="rId32"/>
    <p:sldId id="863" r:id="rId33"/>
    <p:sldId id="814" r:id="rId34"/>
    <p:sldId id="864" r:id="rId35"/>
    <p:sldId id="2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60BE21-86E4-1B2B-CD03-140A0A416CBD}" name="Hauswirth, Lisa" initials="LH" userId="S::lhauswirth@pa.gov::41f3541a-6b37-421c-b212-7854510a20d7" providerId="AD"/>
  <p188:author id="{C38E2E2E-C322-ED22-C497-4E19DEC017B8}" name="Alternate Assessment" initials="AA" userId="S::alternateassessment@pattankop.net::96853b4d-5e16-4a48-b2c7-43c68a8c708c" providerId="AD"/>
  <p188:author id="{82E9313F-F5C5-EC46-FCC2-178099F1E605}" name="Pastorak, Amy" initials="AP" userId="S::apastorak@pa.gov::14cad06a-caf9-473d-bd68-dee0a7461954" providerId="AD"/>
  <p188:author id="{F3B36947-631B-4A85-1143-9C149C7DC074}" name="Hampe, Lisa" initials="HL" userId="S::lihampe@pa.gov::1c2cc2b1-9974-405a-bc59-c6a61872068a" providerId="AD"/>
  <p188:author id="{31F02C6A-F6D1-B6A2-B1E6-3EE3B2333FA7}" name="Lynda Lupp" initials="LL" userId="S::llupp@pattankop.net::c4f7d2c9-81ee-4234-b8ed-2f41d336311c" providerId="AD"/>
  <p188:author id="{8FF35CAF-FE32-B095-CD3B-C14708D00CC2}" name="Kappel, Audrey" initials="KA" userId="S::kappela@wpsbc.org::c39ca83b-be95-420d-9dee-2fb8464d7c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0B225-DBAE-422E-A589-02A8D0F85119}" v="32" dt="2024-08-14T13:42:48.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81434" autoAdjust="0"/>
  </p:normalViewPr>
  <p:slideViewPr>
    <p:cSldViewPr snapToGrid="0">
      <p:cViewPr varScale="1">
        <p:scale>
          <a:sx n="70" d="100"/>
          <a:sy n="70" d="100"/>
        </p:scale>
        <p:origin x="115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4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pe, Lisa" userId="1c2cc2b1-9974-405a-bc59-c6a61872068a" providerId="ADAL" clId="{3460B225-DBAE-422E-A589-02A8D0F85119}"/>
    <pc:docChg chg="modSld">
      <pc:chgData name="Hampe, Lisa" userId="1c2cc2b1-9974-405a-bc59-c6a61872068a" providerId="ADAL" clId="{3460B225-DBAE-422E-A589-02A8D0F85119}" dt="2024-08-14T13:31:59.305" v="0"/>
      <pc:docMkLst>
        <pc:docMk/>
      </pc:docMkLst>
      <pc:sldChg chg="delSp modTransition modAnim">
        <pc:chgData name="Hampe, Lisa" userId="1c2cc2b1-9974-405a-bc59-c6a61872068a" providerId="ADAL" clId="{3460B225-DBAE-422E-A589-02A8D0F85119}" dt="2024-08-14T13:31:59.305" v="0"/>
        <pc:sldMkLst>
          <pc:docMk/>
          <pc:sldMk cId="2242808863" sldId="256"/>
        </pc:sldMkLst>
        <pc:picChg chg="del">
          <ac:chgData name="Hampe, Lisa" userId="1c2cc2b1-9974-405a-bc59-c6a61872068a" providerId="ADAL" clId="{3460B225-DBAE-422E-A589-02A8D0F85119}" dt="2024-08-14T13:31:59.305" v="0"/>
          <ac:picMkLst>
            <pc:docMk/>
            <pc:sldMk cId="2242808863" sldId="256"/>
            <ac:picMk id="14" creationId="{904E7EDE-1C38-2AD0-C334-7C0A4191CBBB}"/>
          </ac:picMkLst>
        </pc:picChg>
      </pc:sldChg>
      <pc:sldChg chg="modTransition">
        <pc:chgData name="Hampe, Lisa" userId="1c2cc2b1-9974-405a-bc59-c6a61872068a" providerId="ADAL" clId="{3460B225-DBAE-422E-A589-02A8D0F85119}" dt="2024-08-14T13:31:59.305" v="0"/>
        <pc:sldMkLst>
          <pc:docMk/>
          <pc:sldMk cId="2885167559" sldId="259"/>
        </pc:sldMkLst>
      </pc:sldChg>
      <pc:sldChg chg="delSp modTransition modAnim">
        <pc:chgData name="Hampe, Lisa" userId="1c2cc2b1-9974-405a-bc59-c6a61872068a" providerId="ADAL" clId="{3460B225-DBAE-422E-A589-02A8D0F85119}" dt="2024-08-14T13:31:59.305" v="0"/>
        <pc:sldMkLst>
          <pc:docMk/>
          <pc:sldMk cId="2971671682" sldId="335"/>
        </pc:sldMkLst>
        <pc:picChg chg="del">
          <ac:chgData name="Hampe, Lisa" userId="1c2cc2b1-9974-405a-bc59-c6a61872068a" providerId="ADAL" clId="{3460B225-DBAE-422E-A589-02A8D0F85119}" dt="2024-08-14T13:31:59.305" v="0"/>
          <ac:picMkLst>
            <pc:docMk/>
            <pc:sldMk cId="2971671682" sldId="335"/>
            <ac:picMk id="5" creationId="{8E6EC117-8138-1E88-F84D-883163FA991E}"/>
          </ac:picMkLst>
        </pc:picChg>
      </pc:sldChg>
      <pc:sldChg chg="delSp modTransition modAnim">
        <pc:chgData name="Hampe, Lisa" userId="1c2cc2b1-9974-405a-bc59-c6a61872068a" providerId="ADAL" clId="{3460B225-DBAE-422E-A589-02A8D0F85119}" dt="2024-08-14T13:31:59.305" v="0"/>
        <pc:sldMkLst>
          <pc:docMk/>
          <pc:sldMk cId="3163627295" sldId="405"/>
        </pc:sldMkLst>
        <pc:picChg chg="del">
          <ac:chgData name="Hampe, Lisa" userId="1c2cc2b1-9974-405a-bc59-c6a61872068a" providerId="ADAL" clId="{3460B225-DBAE-422E-A589-02A8D0F85119}" dt="2024-08-14T13:31:59.305" v="0"/>
          <ac:picMkLst>
            <pc:docMk/>
            <pc:sldMk cId="3163627295" sldId="405"/>
            <ac:picMk id="7" creationId="{75B72354-1C9E-B481-0368-9CEEEECFEA25}"/>
          </ac:picMkLst>
        </pc:picChg>
      </pc:sldChg>
      <pc:sldChg chg="delSp modTransition modAnim">
        <pc:chgData name="Hampe, Lisa" userId="1c2cc2b1-9974-405a-bc59-c6a61872068a" providerId="ADAL" clId="{3460B225-DBAE-422E-A589-02A8D0F85119}" dt="2024-08-14T13:31:59.305" v="0"/>
        <pc:sldMkLst>
          <pc:docMk/>
          <pc:sldMk cId="76496978" sldId="406"/>
        </pc:sldMkLst>
        <pc:picChg chg="del">
          <ac:chgData name="Hampe, Lisa" userId="1c2cc2b1-9974-405a-bc59-c6a61872068a" providerId="ADAL" clId="{3460B225-DBAE-422E-A589-02A8D0F85119}" dt="2024-08-14T13:31:59.305" v="0"/>
          <ac:picMkLst>
            <pc:docMk/>
            <pc:sldMk cId="76496978" sldId="406"/>
            <ac:picMk id="6" creationId="{506E4012-176C-D00A-11CE-63F06C356653}"/>
          </ac:picMkLst>
        </pc:picChg>
      </pc:sldChg>
      <pc:sldChg chg="delSp modTransition modAnim">
        <pc:chgData name="Hampe, Lisa" userId="1c2cc2b1-9974-405a-bc59-c6a61872068a" providerId="ADAL" clId="{3460B225-DBAE-422E-A589-02A8D0F85119}" dt="2024-08-14T13:31:59.305" v="0"/>
        <pc:sldMkLst>
          <pc:docMk/>
          <pc:sldMk cId="2542346284" sldId="429"/>
        </pc:sldMkLst>
        <pc:picChg chg="del">
          <ac:chgData name="Hampe, Lisa" userId="1c2cc2b1-9974-405a-bc59-c6a61872068a" providerId="ADAL" clId="{3460B225-DBAE-422E-A589-02A8D0F85119}" dt="2024-08-14T13:31:59.305" v="0"/>
          <ac:picMkLst>
            <pc:docMk/>
            <pc:sldMk cId="2542346284" sldId="429"/>
            <ac:picMk id="5" creationId="{D2480C00-F809-648D-1CCA-A76148F3A88B}"/>
          </ac:picMkLst>
        </pc:picChg>
      </pc:sldChg>
      <pc:sldChg chg="delSp modTransition modAnim">
        <pc:chgData name="Hampe, Lisa" userId="1c2cc2b1-9974-405a-bc59-c6a61872068a" providerId="ADAL" clId="{3460B225-DBAE-422E-A589-02A8D0F85119}" dt="2024-08-14T13:31:59.305" v="0"/>
        <pc:sldMkLst>
          <pc:docMk/>
          <pc:sldMk cId="170783016" sldId="583"/>
        </pc:sldMkLst>
        <pc:picChg chg="del">
          <ac:chgData name="Hampe, Lisa" userId="1c2cc2b1-9974-405a-bc59-c6a61872068a" providerId="ADAL" clId="{3460B225-DBAE-422E-A589-02A8D0F85119}" dt="2024-08-14T13:31:59.305" v="0"/>
          <ac:picMkLst>
            <pc:docMk/>
            <pc:sldMk cId="170783016" sldId="583"/>
            <ac:picMk id="5" creationId="{DF7A5312-E2EF-CAB9-589B-59D7A62F0CF9}"/>
          </ac:picMkLst>
        </pc:picChg>
      </pc:sldChg>
      <pc:sldChg chg="delSp modTransition modAnim">
        <pc:chgData name="Hampe, Lisa" userId="1c2cc2b1-9974-405a-bc59-c6a61872068a" providerId="ADAL" clId="{3460B225-DBAE-422E-A589-02A8D0F85119}" dt="2024-08-14T13:31:59.305" v="0"/>
        <pc:sldMkLst>
          <pc:docMk/>
          <pc:sldMk cId="0" sldId="597"/>
        </pc:sldMkLst>
        <pc:picChg chg="del">
          <ac:chgData name="Hampe, Lisa" userId="1c2cc2b1-9974-405a-bc59-c6a61872068a" providerId="ADAL" clId="{3460B225-DBAE-422E-A589-02A8D0F85119}" dt="2024-08-14T13:31:59.305" v="0"/>
          <ac:picMkLst>
            <pc:docMk/>
            <pc:sldMk cId="0" sldId="597"/>
            <ac:picMk id="5" creationId="{81EFF1FD-264F-D20E-B99C-046A1F1FB7E4}"/>
          </ac:picMkLst>
        </pc:picChg>
      </pc:sldChg>
      <pc:sldChg chg="delSp modTransition modAnim">
        <pc:chgData name="Hampe, Lisa" userId="1c2cc2b1-9974-405a-bc59-c6a61872068a" providerId="ADAL" clId="{3460B225-DBAE-422E-A589-02A8D0F85119}" dt="2024-08-14T13:31:59.305" v="0"/>
        <pc:sldMkLst>
          <pc:docMk/>
          <pc:sldMk cId="3835817446" sldId="652"/>
        </pc:sldMkLst>
        <pc:picChg chg="del">
          <ac:chgData name="Hampe, Lisa" userId="1c2cc2b1-9974-405a-bc59-c6a61872068a" providerId="ADAL" clId="{3460B225-DBAE-422E-A589-02A8D0F85119}" dt="2024-08-14T13:31:59.305" v="0"/>
          <ac:picMkLst>
            <pc:docMk/>
            <pc:sldMk cId="3835817446" sldId="652"/>
            <ac:picMk id="3" creationId="{6F9EBB5C-86E2-4439-065C-5D8C881DFD2B}"/>
          </ac:picMkLst>
        </pc:picChg>
      </pc:sldChg>
      <pc:sldChg chg="delSp modTransition modAnim">
        <pc:chgData name="Hampe, Lisa" userId="1c2cc2b1-9974-405a-bc59-c6a61872068a" providerId="ADAL" clId="{3460B225-DBAE-422E-A589-02A8D0F85119}" dt="2024-08-14T13:31:59.305" v="0"/>
        <pc:sldMkLst>
          <pc:docMk/>
          <pc:sldMk cId="532813034" sldId="655"/>
        </pc:sldMkLst>
        <pc:picChg chg="del">
          <ac:chgData name="Hampe, Lisa" userId="1c2cc2b1-9974-405a-bc59-c6a61872068a" providerId="ADAL" clId="{3460B225-DBAE-422E-A589-02A8D0F85119}" dt="2024-08-14T13:31:59.305" v="0"/>
          <ac:picMkLst>
            <pc:docMk/>
            <pc:sldMk cId="532813034" sldId="655"/>
            <ac:picMk id="8" creationId="{8097685C-7C07-1E55-5465-854CA6C59B6D}"/>
          </ac:picMkLst>
        </pc:picChg>
      </pc:sldChg>
      <pc:sldChg chg="delSp modTransition modAnim">
        <pc:chgData name="Hampe, Lisa" userId="1c2cc2b1-9974-405a-bc59-c6a61872068a" providerId="ADAL" clId="{3460B225-DBAE-422E-A589-02A8D0F85119}" dt="2024-08-14T13:31:59.305" v="0"/>
        <pc:sldMkLst>
          <pc:docMk/>
          <pc:sldMk cId="2296142555" sldId="661"/>
        </pc:sldMkLst>
        <pc:picChg chg="del">
          <ac:chgData name="Hampe, Lisa" userId="1c2cc2b1-9974-405a-bc59-c6a61872068a" providerId="ADAL" clId="{3460B225-DBAE-422E-A589-02A8D0F85119}" dt="2024-08-14T13:31:59.305" v="0"/>
          <ac:picMkLst>
            <pc:docMk/>
            <pc:sldMk cId="2296142555" sldId="661"/>
            <ac:picMk id="7" creationId="{2E29F475-3EF1-5D68-1D5D-0D1EFFED5121}"/>
          </ac:picMkLst>
        </pc:picChg>
      </pc:sldChg>
      <pc:sldChg chg="delSp modTransition modAnim">
        <pc:chgData name="Hampe, Lisa" userId="1c2cc2b1-9974-405a-bc59-c6a61872068a" providerId="ADAL" clId="{3460B225-DBAE-422E-A589-02A8D0F85119}" dt="2024-08-14T13:31:59.305" v="0"/>
        <pc:sldMkLst>
          <pc:docMk/>
          <pc:sldMk cId="594183014" sldId="800"/>
        </pc:sldMkLst>
        <pc:picChg chg="del">
          <ac:chgData name="Hampe, Lisa" userId="1c2cc2b1-9974-405a-bc59-c6a61872068a" providerId="ADAL" clId="{3460B225-DBAE-422E-A589-02A8D0F85119}" dt="2024-08-14T13:31:59.305" v="0"/>
          <ac:picMkLst>
            <pc:docMk/>
            <pc:sldMk cId="594183014" sldId="800"/>
            <ac:picMk id="10" creationId="{9DEAF31F-4FCE-B098-FB2C-F425FD60DCF5}"/>
          </ac:picMkLst>
        </pc:picChg>
      </pc:sldChg>
      <pc:sldChg chg="delSp modTransition modAnim">
        <pc:chgData name="Hampe, Lisa" userId="1c2cc2b1-9974-405a-bc59-c6a61872068a" providerId="ADAL" clId="{3460B225-DBAE-422E-A589-02A8D0F85119}" dt="2024-08-14T13:31:59.305" v="0"/>
        <pc:sldMkLst>
          <pc:docMk/>
          <pc:sldMk cId="394096203" sldId="801"/>
        </pc:sldMkLst>
        <pc:picChg chg="del">
          <ac:chgData name="Hampe, Lisa" userId="1c2cc2b1-9974-405a-bc59-c6a61872068a" providerId="ADAL" clId="{3460B225-DBAE-422E-A589-02A8D0F85119}" dt="2024-08-14T13:31:59.305" v="0"/>
          <ac:picMkLst>
            <pc:docMk/>
            <pc:sldMk cId="394096203" sldId="801"/>
            <ac:picMk id="6" creationId="{CD317D86-D9B6-97CB-4BAB-AD6DEAA8C5E4}"/>
          </ac:picMkLst>
        </pc:picChg>
      </pc:sldChg>
      <pc:sldChg chg="delSp modTransition modAnim">
        <pc:chgData name="Hampe, Lisa" userId="1c2cc2b1-9974-405a-bc59-c6a61872068a" providerId="ADAL" clId="{3460B225-DBAE-422E-A589-02A8D0F85119}" dt="2024-08-14T13:31:59.305" v="0"/>
        <pc:sldMkLst>
          <pc:docMk/>
          <pc:sldMk cId="1833843806" sldId="802"/>
        </pc:sldMkLst>
        <pc:picChg chg="del">
          <ac:chgData name="Hampe, Lisa" userId="1c2cc2b1-9974-405a-bc59-c6a61872068a" providerId="ADAL" clId="{3460B225-DBAE-422E-A589-02A8D0F85119}" dt="2024-08-14T13:31:59.305" v="0"/>
          <ac:picMkLst>
            <pc:docMk/>
            <pc:sldMk cId="1833843806" sldId="802"/>
            <ac:picMk id="8" creationId="{64F6A167-427B-16B5-1DC2-9599EF802498}"/>
          </ac:picMkLst>
        </pc:picChg>
      </pc:sldChg>
      <pc:sldChg chg="delSp modTransition modAnim">
        <pc:chgData name="Hampe, Lisa" userId="1c2cc2b1-9974-405a-bc59-c6a61872068a" providerId="ADAL" clId="{3460B225-DBAE-422E-A589-02A8D0F85119}" dt="2024-08-14T13:31:59.305" v="0"/>
        <pc:sldMkLst>
          <pc:docMk/>
          <pc:sldMk cId="3991811124" sldId="805"/>
        </pc:sldMkLst>
        <pc:picChg chg="del">
          <ac:chgData name="Hampe, Lisa" userId="1c2cc2b1-9974-405a-bc59-c6a61872068a" providerId="ADAL" clId="{3460B225-DBAE-422E-A589-02A8D0F85119}" dt="2024-08-14T13:31:59.305" v="0"/>
          <ac:picMkLst>
            <pc:docMk/>
            <pc:sldMk cId="3991811124" sldId="805"/>
            <ac:picMk id="13" creationId="{333D3280-A4A8-29DC-8AA3-0FBFCDF21343}"/>
          </ac:picMkLst>
        </pc:picChg>
      </pc:sldChg>
      <pc:sldChg chg="delSp modTransition modAnim">
        <pc:chgData name="Hampe, Lisa" userId="1c2cc2b1-9974-405a-bc59-c6a61872068a" providerId="ADAL" clId="{3460B225-DBAE-422E-A589-02A8D0F85119}" dt="2024-08-14T13:31:59.305" v="0"/>
        <pc:sldMkLst>
          <pc:docMk/>
          <pc:sldMk cId="1259178460" sldId="814"/>
        </pc:sldMkLst>
        <pc:picChg chg="del">
          <ac:chgData name="Hampe, Lisa" userId="1c2cc2b1-9974-405a-bc59-c6a61872068a" providerId="ADAL" clId="{3460B225-DBAE-422E-A589-02A8D0F85119}" dt="2024-08-14T13:31:59.305" v="0"/>
          <ac:picMkLst>
            <pc:docMk/>
            <pc:sldMk cId="1259178460" sldId="814"/>
            <ac:picMk id="15" creationId="{79D51D19-9436-2425-6ACC-1F7CFCEFB823}"/>
          </ac:picMkLst>
        </pc:picChg>
      </pc:sldChg>
      <pc:sldChg chg="delSp modTransition modAnim">
        <pc:chgData name="Hampe, Lisa" userId="1c2cc2b1-9974-405a-bc59-c6a61872068a" providerId="ADAL" clId="{3460B225-DBAE-422E-A589-02A8D0F85119}" dt="2024-08-14T13:31:59.305" v="0"/>
        <pc:sldMkLst>
          <pc:docMk/>
          <pc:sldMk cId="4070055269" sldId="816"/>
        </pc:sldMkLst>
        <pc:picChg chg="del">
          <ac:chgData name="Hampe, Lisa" userId="1c2cc2b1-9974-405a-bc59-c6a61872068a" providerId="ADAL" clId="{3460B225-DBAE-422E-A589-02A8D0F85119}" dt="2024-08-14T13:31:59.305" v="0"/>
          <ac:picMkLst>
            <pc:docMk/>
            <pc:sldMk cId="4070055269" sldId="816"/>
            <ac:picMk id="7" creationId="{28977F64-FB04-79A7-8BE9-EAB0E8C208EF}"/>
          </ac:picMkLst>
        </pc:picChg>
      </pc:sldChg>
      <pc:sldChg chg="delSp modTransition modAnim">
        <pc:chgData name="Hampe, Lisa" userId="1c2cc2b1-9974-405a-bc59-c6a61872068a" providerId="ADAL" clId="{3460B225-DBAE-422E-A589-02A8D0F85119}" dt="2024-08-14T13:31:59.305" v="0"/>
        <pc:sldMkLst>
          <pc:docMk/>
          <pc:sldMk cId="2775589029" sldId="822"/>
        </pc:sldMkLst>
        <pc:picChg chg="del">
          <ac:chgData name="Hampe, Lisa" userId="1c2cc2b1-9974-405a-bc59-c6a61872068a" providerId="ADAL" clId="{3460B225-DBAE-422E-A589-02A8D0F85119}" dt="2024-08-14T13:31:59.305" v="0"/>
          <ac:picMkLst>
            <pc:docMk/>
            <pc:sldMk cId="2775589029" sldId="822"/>
            <ac:picMk id="9" creationId="{37E9E456-7454-9E9D-2E61-AD67764B0ADC}"/>
          </ac:picMkLst>
        </pc:picChg>
      </pc:sldChg>
      <pc:sldChg chg="delSp modTransition modAnim">
        <pc:chgData name="Hampe, Lisa" userId="1c2cc2b1-9974-405a-bc59-c6a61872068a" providerId="ADAL" clId="{3460B225-DBAE-422E-A589-02A8D0F85119}" dt="2024-08-14T13:31:59.305" v="0"/>
        <pc:sldMkLst>
          <pc:docMk/>
          <pc:sldMk cId="1456036077" sldId="831"/>
        </pc:sldMkLst>
        <pc:picChg chg="del">
          <ac:chgData name="Hampe, Lisa" userId="1c2cc2b1-9974-405a-bc59-c6a61872068a" providerId="ADAL" clId="{3460B225-DBAE-422E-A589-02A8D0F85119}" dt="2024-08-14T13:31:59.305" v="0"/>
          <ac:picMkLst>
            <pc:docMk/>
            <pc:sldMk cId="1456036077" sldId="831"/>
            <ac:picMk id="9" creationId="{C2121498-8E4F-391D-7945-133069A8FEF0}"/>
          </ac:picMkLst>
        </pc:picChg>
      </pc:sldChg>
      <pc:sldChg chg="delSp modTransition modAnim">
        <pc:chgData name="Hampe, Lisa" userId="1c2cc2b1-9974-405a-bc59-c6a61872068a" providerId="ADAL" clId="{3460B225-DBAE-422E-A589-02A8D0F85119}" dt="2024-08-14T13:31:59.305" v="0"/>
        <pc:sldMkLst>
          <pc:docMk/>
          <pc:sldMk cId="600253166" sldId="837"/>
        </pc:sldMkLst>
        <pc:picChg chg="del">
          <ac:chgData name="Hampe, Lisa" userId="1c2cc2b1-9974-405a-bc59-c6a61872068a" providerId="ADAL" clId="{3460B225-DBAE-422E-A589-02A8D0F85119}" dt="2024-08-14T13:31:59.305" v="0"/>
          <ac:picMkLst>
            <pc:docMk/>
            <pc:sldMk cId="600253166" sldId="837"/>
            <ac:picMk id="12" creationId="{8E10B70F-673C-D0D8-58EE-C46549B455FD}"/>
          </ac:picMkLst>
        </pc:picChg>
      </pc:sldChg>
      <pc:sldChg chg="delSp modTransition modAnim">
        <pc:chgData name="Hampe, Lisa" userId="1c2cc2b1-9974-405a-bc59-c6a61872068a" providerId="ADAL" clId="{3460B225-DBAE-422E-A589-02A8D0F85119}" dt="2024-08-14T13:31:59.305" v="0"/>
        <pc:sldMkLst>
          <pc:docMk/>
          <pc:sldMk cId="2314794161" sldId="847"/>
        </pc:sldMkLst>
        <pc:picChg chg="del">
          <ac:chgData name="Hampe, Lisa" userId="1c2cc2b1-9974-405a-bc59-c6a61872068a" providerId="ADAL" clId="{3460B225-DBAE-422E-A589-02A8D0F85119}" dt="2024-08-14T13:31:59.305" v="0"/>
          <ac:picMkLst>
            <pc:docMk/>
            <pc:sldMk cId="2314794161" sldId="847"/>
            <ac:picMk id="17" creationId="{BCDC5F2F-6A48-BA55-0164-661FDE3D6015}"/>
          </ac:picMkLst>
        </pc:picChg>
      </pc:sldChg>
      <pc:sldChg chg="delSp modTransition modAnim">
        <pc:chgData name="Hampe, Lisa" userId="1c2cc2b1-9974-405a-bc59-c6a61872068a" providerId="ADAL" clId="{3460B225-DBAE-422E-A589-02A8D0F85119}" dt="2024-08-14T13:31:59.305" v="0"/>
        <pc:sldMkLst>
          <pc:docMk/>
          <pc:sldMk cId="2963191594" sldId="851"/>
        </pc:sldMkLst>
        <pc:picChg chg="del">
          <ac:chgData name="Hampe, Lisa" userId="1c2cc2b1-9974-405a-bc59-c6a61872068a" providerId="ADAL" clId="{3460B225-DBAE-422E-A589-02A8D0F85119}" dt="2024-08-14T13:31:59.305" v="0"/>
          <ac:picMkLst>
            <pc:docMk/>
            <pc:sldMk cId="2963191594" sldId="851"/>
            <ac:picMk id="8" creationId="{C89A829A-8624-F499-6F64-A6850B328945}"/>
          </ac:picMkLst>
        </pc:picChg>
      </pc:sldChg>
      <pc:sldChg chg="delSp modTransition modAnim">
        <pc:chgData name="Hampe, Lisa" userId="1c2cc2b1-9974-405a-bc59-c6a61872068a" providerId="ADAL" clId="{3460B225-DBAE-422E-A589-02A8D0F85119}" dt="2024-08-14T13:31:59.305" v="0"/>
        <pc:sldMkLst>
          <pc:docMk/>
          <pc:sldMk cId="3480427870" sldId="852"/>
        </pc:sldMkLst>
        <pc:picChg chg="del">
          <ac:chgData name="Hampe, Lisa" userId="1c2cc2b1-9974-405a-bc59-c6a61872068a" providerId="ADAL" clId="{3460B225-DBAE-422E-A589-02A8D0F85119}" dt="2024-08-14T13:31:59.305" v="0"/>
          <ac:picMkLst>
            <pc:docMk/>
            <pc:sldMk cId="3480427870" sldId="852"/>
            <ac:picMk id="8" creationId="{C011FA0A-3704-0B72-3AC4-BBCD74780C2C}"/>
          </ac:picMkLst>
        </pc:picChg>
      </pc:sldChg>
      <pc:sldChg chg="delSp modTransition modAnim">
        <pc:chgData name="Hampe, Lisa" userId="1c2cc2b1-9974-405a-bc59-c6a61872068a" providerId="ADAL" clId="{3460B225-DBAE-422E-A589-02A8D0F85119}" dt="2024-08-14T13:31:59.305" v="0"/>
        <pc:sldMkLst>
          <pc:docMk/>
          <pc:sldMk cId="3980252307" sldId="855"/>
        </pc:sldMkLst>
        <pc:picChg chg="del">
          <ac:chgData name="Hampe, Lisa" userId="1c2cc2b1-9974-405a-bc59-c6a61872068a" providerId="ADAL" clId="{3460B225-DBAE-422E-A589-02A8D0F85119}" dt="2024-08-14T13:31:59.305" v="0"/>
          <ac:picMkLst>
            <pc:docMk/>
            <pc:sldMk cId="3980252307" sldId="855"/>
            <ac:picMk id="6" creationId="{3101B2F7-54BA-FDB2-7D95-1D26393ECF13}"/>
          </ac:picMkLst>
        </pc:picChg>
      </pc:sldChg>
      <pc:sldChg chg="delSp modTransition modAnim">
        <pc:chgData name="Hampe, Lisa" userId="1c2cc2b1-9974-405a-bc59-c6a61872068a" providerId="ADAL" clId="{3460B225-DBAE-422E-A589-02A8D0F85119}" dt="2024-08-14T13:31:59.305" v="0"/>
        <pc:sldMkLst>
          <pc:docMk/>
          <pc:sldMk cId="1003906577" sldId="856"/>
        </pc:sldMkLst>
        <pc:picChg chg="del">
          <ac:chgData name="Hampe, Lisa" userId="1c2cc2b1-9974-405a-bc59-c6a61872068a" providerId="ADAL" clId="{3460B225-DBAE-422E-A589-02A8D0F85119}" dt="2024-08-14T13:31:59.305" v="0"/>
          <ac:picMkLst>
            <pc:docMk/>
            <pc:sldMk cId="1003906577" sldId="856"/>
            <ac:picMk id="6" creationId="{57C6FE8A-6B2E-8338-F519-4A87C9F007C1}"/>
          </ac:picMkLst>
        </pc:picChg>
      </pc:sldChg>
      <pc:sldChg chg="delSp modTransition modAnim">
        <pc:chgData name="Hampe, Lisa" userId="1c2cc2b1-9974-405a-bc59-c6a61872068a" providerId="ADAL" clId="{3460B225-DBAE-422E-A589-02A8D0F85119}" dt="2024-08-14T13:31:59.305" v="0"/>
        <pc:sldMkLst>
          <pc:docMk/>
          <pc:sldMk cId="692735649" sldId="857"/>
        </pc:sldMkLst>
        <pc:picChg chg="del">
          <ac:chgData name="Hampe, Lisa" userId="1c2cc2b1-9974-405a-bc59-c6a61872068a" providerId="ADAL" clId="{3460B225-DBAE-422E-A589-02A8D0F85119}" dt="2024-08-14T13:31:59.305" v="0"/>
          <ac:picMkLst>
            <pc:docMk/>
            <pc:sldMk cId="692735649" sldId="857"/>
            <ac:picMk id="7" creationId="{0C7C919D-356C-0859-AA27-617833023AE6}"/>
          </ac:picMkLst>
        </pc:picChg>
      </pc:sldChg>
      <pc:sldChg chg="delSp modTransition modAnim">
        <pc:chgData name="Hampe, Lisa" userId="1c2cc2b1-9974-405a-bc59-c6a61872068a" providerId="ADAL" clId="{3460B225-DBAE-422E-A589-02A8D0F85119}" dt="2024-08-14T13:31:59.305" v="0"/>
        <pc:sldMkLst>
          <pc:docMk/>
          <pc:sldMk cId="3168471896" sldId="859"/>
        </pc:sldMkLst>
        <pc:picChg chg="del">
          <ac:chgData name="Hampe, Lisa" userId="1c2cc2b1-9974-405a-bc59-c6a61872068a" providerId="ADAL" clId="{3460B225-DBAE-422E-A589-02A8D0F85119}" dt="2024-08-14T13:31:59.305" v="0"/>
          <ac:picMkLst>
            <pc:docMk/>
            <pc:sldMk cId="3168471896" sldId="859"/>
            <ac:picMk id="7" creationId="{48E70E76-F606-6875-EEDB-701D46A347CE}"/>
          </ac:picMkLst>
        </pc:picChg>
      </pc:sldChg>
      <pc:sldChg chg="delSp modTransition modAnim">
        <pc:chgData name="Hampe, Lisa" userId="1c2cc2b1-9974-405a-bc59-c6a61872068a" providerId="ADAL" clId="{3460B225-DBAE-422E-A589-02A8D0F85119}" dt="2024-08-14T13:31:59.305" v="0"/>
        <pc:sldMkLst>
          <pc:docMk/>
          <pc:sldMk cId="93763341" sldId="860"/>
        </pc:sldMkLst>
        <pc:picChg chg="del">
          <ac:chgData name="Hampe, Lisa" userId="1c2cc2b1-9974-405a-bc59-c6a61872068a" providerId="ADAL" clId="{3460B225-DBAE-422E-A589-02A8D0F85119}" dt="2024-08-14T13:31:59.305" v="0"/>
          <ac:picMkLst>
            <pc:docMk/>
            <pc:sldMk cId="93763341" sldId="860"/>
            <ac:picMk id="12" creationId="{2DF9079D-14FA-9E9E-534F-1E4D3C40C4A4}"/>
          </ac:picMkLst>
        </pc:picChg>
      </pc:sldChg>
      <pc:sldChg chg="delSp modTransition modAnim">
        <pc:chgData name="Hampe, Lisa" userId="1c2cc2b1-9974-405a-bc59-c6a61872068a" providerId="ADAL" clId="{3460B225-DBAE-422E-A589-02A8D0F85119}" dt="2024-08-14T13:31:59.305" v="0"/>
        <pc:sldMkLst>
          <pc:docMk/>
          <pc:sldMk cId="312200177" sldId="862"/>
        </pc:sldMkLst>
        <pc:picChg chg="del">
          <ac:chgData name="Hampe, Lisa" userId="1c2cc2b1-9974-405a-bc59-c6a61872068a" providerId="ADAL" clId="{3460B225-DBAE-422E-A589-02A8D0F85119}" dt="2024-08-14T13:31:59.305" v="0"/>
          <ac:picMkLst>
            <pc:docMk/>
            <pc:sldMk cId="312200177" sldId="862"/>
            <ac:picMk id="7" creationId="{D12A1291-C79A-C952-D3C0-7ED14230713F}"/>
          </ac:picMkLst>
        </pc:picChg>
      </pc:sldChg>
      <pc:sldChg chg="delSp modTransition modAnim">
        <pc:chgData name="Hampe, Lisa" userId="1c2cc2b1-9974-405a-bc59-c6a61872068a" providerId="ADAL" clId="{3460B225-DBAE-422E-A589-02A8D0F85119}" dt="2024-08-14T13:31:59.305" v="0"/>
        <pc:sldMkLst>
          <pc:docMk/>
          <pc:sldMk cId="1458604614" sldId="863"/>
        </pc:sldMkLst>
        <pc:picChg chg="del">
          <ac:chgData name="Hampe, Lisa" userId="1c2cc2b1-9974-405a-bc59-c6a61872068a" providerId="ADAL" clId="{3460B225-DBAE-422E-A589-02A8D0F85119}" dt="2024-08-14T13:31:59.305" v="0"/>
          <ac:picMkLst>
            <pc:docMk/>
            <pc:sldMk cId="1458604614" sldId="863"/>
            <ac:picMk id="8" creationId="{2E344618-6560-C192-2D61-10DFA1EF001C}"/>
          </ac:picMkLst>
        </pc:picChg>
      </pc:sldChg>
      <pc:sldChg chg="delSp modTransition modAnim">
        <pc:chgData name="Hampe, Lisa" userId="1c2cc2b1-9974-405a-bc59-c6a61872068a" providerId="ADAL" clId="{3460B225-DBAE-422E-A589-02A8D0F85119}" dt="2024-08-14T13:31:59.305" v="0"/>
        <pc:sldMkLst>
          <pc:docMk/>
          <pc:sldMk cId="2506238228" sldId="864"/>
        </pc:sldMkLst>
        <pc:picChg chg="del">
          <ac:chgData name="Hampe, Lisa" userId="1c2cc2b1-9974-405a-bc59-c6a61872068a" providerId="ADAL" clId="{3460B225-DBAE-422E-A589-02A8D0F85119}" dt="2024-08-14T13:31:59.305" v="0"/>
          <ac:picMkLst>
            <pc:docMk/>
            <pc:sldMk cId="2506238228" sldId="864"/>
            <ac:picMk id="15" creationId="{43D7ACE6-9AD8-C1DB-9A00-F746A1CA0596}"/>
          </ac:picMkLst>
        </pc:picChg>
      </pc:sldChg>
      <pc:sldChg chg="delSp modTransition modAnim">
        <pc:chgData name="Hampe, Lisa" userId="1c2cc2b1-9974-405a-bc59-c6a61872068a" providerId="ADAL" clId="{3460B225-DBAE-422E-A589-02A8D0F85119}" dt="2024-08-14T13:31:59.305" v="0"/>
        <pc:sldMkLst>
          <pc:docMk/>
          <pc:sldMk cId="3199013372" sldId="865"/>
        </pc:sldMkLst>
        <pc:picChg chg="del">
          <ac:chgData name="Hampe, Lisa" userId="1c2cc2b1-9974-405a-bc59-c6a61872068a" providerId="ADAL" clId="{3460B225-DBAE-422E-A589-02A8D0F85119}" dt="2024-08-14T13:31:59.305" v="0"/>
          <ac:picMkLst>
            <pc:docMk/>
            <pc:sldMk cId="3199013372" sldId="865"/>
            <ac:picMk id="15" creationId="{C9166477-BA8D-9A68-1D1A-83981D09030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55C3C-C485-426C-8A8B-C292BCD93E41}"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BF66CAEA-0C35-4E58-8034-21DF821B15DE}">
      <dgm:prSet/>
      <dgm:spPr/>
      <dgm:t>
        <a:bodyPr/>
        <a:lstStyle/>
        <a:p>
          <a:r>
            <a:rPr lang="en-US" dirty="0"/>
            <a:t> Should all my students in a life skills class qualify for the PASA DLM since they are using a modified curriculum?</a:t>
          </a:r>
        </a:p>
      </dgm:t>
    </dgm:pt>
    <dgm:pt modelId="{8187DE2C-EABF-4267-A8EC-834C4CFC64F3}" type="parTrans" cxnId="{FCE40F0F-A1E1-4A1D-9C3B-573DDE3DF498}">
      <dgm:prSet/>
      <dgm:spPr/>
      <dgm:t>
        <a:bodyPr/>
        <a:lstStyle/>
        <a:p>
          <a:endParaRPr lang="en-US"/>
        </a:p>
      </dgm:t>
    </dgm:pt>
    <dgm:pt modelId="{75644706-5739-4BBD-86B7-1CB267A701EE}" type="sibTrans" cxnId="{FCE40F0F-A1E1-4A1D-9C3B-573DDE3DF498}">
      <dgm:prSet/>
      <dgm:spPr/>
      <dgm:t>
        <a:bodyPr/>
        <a:lstStyle/>
        <a:p>
          <a:endParaRPr lang="en-US"/>
        </a:p>
      </dgm:t>
    </dgm:pt>
    <dgm:pt modelId="{E18755A8-C8D3-4FBD-BB40-312D14A37F24}">
      <dgm:prSet/>
      <dgm:spPr/>
      <dgm:t>
        <a:bodyPr/>
        <a:lstStyle/>
        <a:p>
          <a:r>
            <a:rPr lang="en-US" i="1" dirty="0"/>
            <a:t>No- Not all students in a particular type of class or service 	will qualify.  The student must meet all 6 PASA eligibility criteria.</a:t>
          </a:r>
          <a:endParaRPr lang="en-US" dirty="0"/>
        </a:p>
      </dgm:t>
    </dgm:pt>
    <dgm:pt modelId="{D4907AC9-2C78-4A40-85A9-760997929125}" type="parTrans" cxnId="{77341CB2-FDB2-4487-AB76-B2E52DFFC1FE}">
      <dgm:prSet/>
      <dgm:spPr/>
      <dgm:t>
        <a:bodyPr/>
        <a:lstStyle/>
        <a:p>
          <a:endParaRPr lang="en-US"/>
        </a:p>
      </dgm:t>
    </dgm:pt>
    <dgm:pt modelId="{96406306-9968-4181-8326-5F2E75CB0A6C}" type="sibTrans" cxnId="{77341CB2-FDB2-4487-AB76-B2E52DFFC1FE}">
      <dgm:prSet/>
      <dgm:spPr/>
      <dgm:t>
        <a:bodyPr/>
        <a:lstStyle/>
        <a:p>
          <a:endParaRPr lang="en-US"/>
        </a:p>
      </dgm:t>
    </dgm:pt>
    <dgm:pt modelId="{2E397DD7-CE63-488F-B8D6-23BD16F48DA9}">
      <dgm:prSet/>
      <dgm:spPr/>
      <dgm:t>
        <a:bodyPr/>
        <a:lstStyle/>
        <a:p>
          <a:r>
            <a:rPr lang="en-US" dirty="0"/>
            <a:t>I have a student who no longer qualifies for the PASA DLM in 11</a:t>
          </a:r>
          <a:r>
            <a:rPr lang="en-US" baseline="30000" dirty="0"/>
            <a:t>th</a:t>
          </a:r>
          <a:r>
            <a:rPr lang="en-US" dirty="0"/>
            <a:t> grade.  Does this mean we need to place her in Keystone ‘trigger courses’?</a:t>
          </a:r>
        </a:p>
      </dgm:t>
    </dgm:pt>
    <dgm:pt modelId="{2D2AE80C-5AE0-4BCC-B798-038EA1B0301B}" type="parTrans" cxnId="{A82F7EE4-27BF-444D-B04A-2AE92BCF1118}">
      <dgm:prSet/>
      <dgm:spPr/>
      <dgm:t>
        <a:bodyPr/>
        <a:lstStyle/>
        <a:p>
          <a:endParaRPr lang="en-US"/>
        </a:p>
      </dgm:t>
    </dgm:pt>
    <dgm:pt modelId="{5C1B4AA7-8C60-447F-8C6D-721BEC31055B}" type="sibTrans" cxnId="{A82F7EE4-27BF-444D-B04A-2AE92BCF1118}">
      <dgm:prSet/>
      <dgm:spPr/>
      <dgm:t>
        <a:bodyPr/>
        <a:lstStyle/>
        <a:p>
          <a:endParaRPr lang="en-US"/>
        </a:p>
      </dgm:t>
    </dgm:pt>
    <dgm:pt modelId="{829B1369-252D-4F6E-BF8A-EF80717056D2}">
      <dgm:prSet/>
      <dgm:spPr/>
      <dgm:t>
        <a:bodyPr/>
        <a:lstStyle/>
        <a:p>
          <a:r>
            <a:rPr lang="en-US" i="1" dirty="0"/>
            <a:t>No- State assessment participation does not directly correlate to class placement for all students. </a:t>
          </a:r>
          <a:endParaRPr lang="en-US" dirty="0"/>
        </a:p>
      </dgm:t>
    </dgm:pt>
    <dgm:pt modelId="{63419542-ADCF-47C1-8B43-85CF1288AE76}" type="parTrans" cxnId="{BB54995E-6DD9-464B-A480-16A84AB11B96}">
      <dgm:prSet/>
      <dgm:spPr/>
      <dgm:t>
        <a:bodyPr/>
        <a:lstStyle/>
        <a:p>
          <a:endParaRPr lang="en-US"/>
        </a:p>
      </dgm:t>
    </dgm:pt>
    <dgm:pt modelId="{7B3B6D3A-1FEA-4788-95B1-AA3ACC437724}" type="sibTrans" cxnId="{BB54995E-6DD9-464B-A480-16A84AB11B96}">
      <dgm:prSet/>
      <dgm:spPr/>
      <dgm:t>
        <a:bodyPr/>
        <a:lstStyle/>
        <a:p>
          <a:endParaRPr lang="en-US"/>
        </a:p>
      </dgm:t>
    </dgm:pt>
    <dgm:pt modelId="{06C7823E-05B6-424D-A033-06B12512548F}" type="pres">
      <dgm:prSet presAssocID="{5B255C3C-C485-426C-8A8B-C292BCD93E41}" presName="Name0" presStyleCnt="0">
        <dgm:presLayoutVars>
          <dgm:dir/>
          <dgm:animLvl val="lvl"/>
          <dgm:resizeHandles val="exact"/>
        </dgm:presLayoutVars>
      </dgm:prSet>
      <dgm:spPr/>
    </dgm:pt>
    <dgm:pt modelId="{D2A9A8E6-5097-43F8-9C58-BC321499C62A}" type="pres">
      <dgm:prSet presAssocID="{BF66CAEA-0C35-4E58-8034-21DF821B15DE}" presName="linNode" presStyleCnt="0"/>
      <dgm:spPr/>
    </dgm:pt>
    <dgm:pt modelId="{158D18CC-14D7-4938-B963-59DC16A95D6D}" type="pres">
      <dgm:prSet presAssocID="{BF66CAEA-0C35-4E58-8034-21DF821B15DE}" presName="parentText" presStyleLbl="node1" presStyleIdx="0" presStyleCnt="2">
        <dgm:presLayoutVars>
          <dgm:chMax val="1"/>
          <dgm:bulletEnabled val="1"/>
        </dgm:presLayoutVars>
      </dgm:prSet>
      <dgm:spPr/>
    </dgm:pt>
    <dgm:pt modelId="{0972E187-084F-45E2-BB48-B042249656DE}" type="pres">
      <dgm:prSet presAssocID="{BF66CAEA-0C35-4E58-8034-21DF821B15DE}" presName="descendantText" presStyleLbl="alignAccFollowNode1" presStyleIdx="0" presStyleCnt="2">
        <dgm:presLayoutVars>
          <dgm:bulletEnabled val="1"/>
        </dgm:presLayoutVars>
      </dgm:prSet>
      <dgm:spPr/>
    </dgm:pt>
    <dgm:pt modelId="{9A6465D4-2FA6-42C3-BFF2-460CF8FF9BA8}" type="pres">
      <dgm:prSet presAssocID="{75644706-5739-4BBD-86B7-1CB267A701EE}" presName="sp" presStyleCnt="0"/>
      <dgm:spPr/>
    </dgm:pt>
    <dgm:pt modelId="{2A92720A-52C3-47B3-B869-5B23FC5C83B2}" type="pres">
      <dgm:prSet presAssocID="{2E397DD7-CE63-488F-B8D6-23BD16F48DA9}" presName="linNode" presStyleCnt="0"/>
      <dgm:spPr/>
    </dgm:pt>
    <dgm:pt modelId="{68D7644C-4E43-4D51-8BD2-56A8B49D6A6D}" type="pres">
      <dgm:prSet presAssocID="{2E397DD7-CE63-488F-B8D6-23BD16F48DA9}" presName="parentText" presStyleLbl="node1" presStyleIdx="1" presStyleCnt="2">
        <dgm:presLayoutVars>
          <dgm:chMax val="1"/>
          <dgm:bulletEnabled val="1"/>
        </dgm:presLayoutVars>
      </dgm:prSet>
      <dgm:spPr/>
    </dgm:pt>
    <dgm:pt modelId="{DC314A94-0ABD-44BB-9902-3646D7E99E3B}" type="pres">
      <dgm:prSet presAssocID="{2E397DD7-CE63-488F-B8D6-23BD16F48DA9}" presName="descendantText" presStyleLbl="alignAccFollowNode1" presStyleIdx="1" presStyleCnt="2">
        <dgm:presLayoutVars>
          <dgm:bulletEnabled val="1"/>
        </dgm:presLayoutVars>
      </dgm:prSet>
      <dgm:spPr/>
    </dgm:pt>
  </dgm:ptLst>
  <dgm:cxnLst>
    <dgm:cxn modelId="{FCE40F0F-A1E1-4A1D-9C3B-573DDE3DF498}" srcId="{5B255C3C-C485-426C-8A8B-C292BCD93E41}" destId="{BF66CAEA-0C35-4E58-8034-21DF821B15DE}" srcOrd="0" destOrd="0" parTransId="{8187DE2C-EABF-4267-A8EC-834C4CFC64F3}" sibTransId="{75644706-5739-4BBD-86B7-1CB267A701EE}"/>
    <dgm:cxn modelId="{2DCD6018-379D-4A52-AFA1-C96B394E6C6F}" type="presOf" srcId="{2E397DD7-CE63-488F-B8D6-23BD16F48DA9}" destId="{68D7644C-4E43-4D51-8BD2-56A8B49D6A6D}" srcOrd="0" destOrd="0" presId="urn:microsoft.com/office/officeart/2005/8/layout/vList5"/>
    <dgm:cxn modelId="{99A63E27-0BDF-4FFC-B564-8134A3D1F244}" type="presOf" srcId="{BF66CAEA-0C35-4E58-8034-21DF821B15DE}" destId="{158D18CC-14D7-4938-B963-59DC16A95D6D}" srcOrd="0" destOrd="0" presId="urn:microsoft.com/office/officeart/2005/8/layout/vList5"/>
    <dgm:cxn modelId="{BB54995E-6DD9-464B-A480-16A84AB11B96}" srcId="{2E397DD7-CE63-488F-B8D6-23BD16F48DA9}" destId="{829B1369-252D-4F6E-BF8A-EF80717056D2}" srcOrd="0" destOrd="0" parTransId="{63419542-ADCF-47C1-8B43-85CF1288AE76}" sibTransId="{7B3B6D3A-1FEA-4788-95B1-AA3ACC437724}"/>
    <dgm:cxn modelId="{51D5FB44-D691-43B5-B9A4-8C6EE3F2F974}" type="presOf" srcId="{5B255C3C-C485-426C-8A8B-C292BCD93E41}" destId="{06C7823E-05B6-424D-A033-06B12512548F}" srcOrd="0" destOrd="0" presId="urn:microsoft.com/office/officeart/2005/8/layout/vList5"/>
    <dgm:cxn modelId="{77341CB2-FDB2-4487-AB76-B2E52DFFC1FE}" srcId="{BF66CAEA-0C35-4E58-8034-21DF821B15DE}" destId="{E18755A8-C8D3-4FBD-BB40-312D14A37F24}" srcOrd="0" destOrd="0" parTransId="{D4907AC9-2C78-4A40-85A9-760997929125}" sibTransId="{96406306-9968-4181-8326-5F2E75CB0A6C}"/>
    <dgm:cxn modelId="{4AD95ADF-C423-431C-942E-38BC505D98DF}" type="presOf" srcId="{E18755A8-C8D3-4FBD-BB40-312D14A37F24}" destId="{0972E187-084F-45E2-BB48-B042249656DE}" srcOrd="0" destOrd="0" presId="urn:microsoft.com/office/officeart/2005/8/layout/vList5"/>
    <dgm:cxn modelId="{A82F7EE4-27BF-444D-B04A-2AE92BCF1118}" srcId="{5B255C3C-C485-426C-8A8B-C292BCD93E41}" destId="{2E397DD7-CE63-488F-B8D6-23BD16F48DA9}" srcOrd="1" destOrd="0" parTransId="{2D2AE80C-5AE0-4BCC-B798-038EA1B0301B}" sibTransId="{5C1B4AA7-8C60-447F-8C6D-721BEC31055B}"/>
    <dgm:cxn modelId="{A2B723F0-FFB0-4F5F-8064-92ABC5C66512}" type="presOf" srcId="{829B1369-252D-4F6E-BF8A-EF80717056D2}" destId="{DC314A94-0ABD-44BB-9902-3646D7E99E3B}" srcOrd="0" destOrd="0" presId="urn:microsoft.com/office/officeart/2005/8/layout/vList5"/>
    <dgm:cxn modelId="{A7C35C45-D137-4CF8-A80D-9CC209798177}" type="presParOf" srcId="{06C7823E-05B6-424D-A033-06B12512548F}" destId="{D2A9A8E6-5097-43F8-9C58-BC321499C62A}" srcOrd="0" destOrd="0" presId="urn:microsoft.com/office/officeart/2005/8/layout/vList5"/>
    <dgm:cxn modelId="{6B1FF5CA-0F04-4841-8878-4512AC52AA61}" type="presParOf" srcId="{D2A9A8E6-5097-43F8-9C58-BC321499C62A}" destId="{158D18CC-14D7-4938-B963-59DC16A95D6D}" srcOrd="0" destOrd="0" presId="urn:microsoft.com/office/officeart/2005/8/layout/vList5"/>
    <dgm:cxn modelId="{76B761F8-CE08-4A52-A081-85B02C1E8002}" type="presParOf" srcId="{D2A9A8E6-5097-43F8-9C58-BC321499C62A}" destId="{0972E187-084F-45E2-BB48-B042249656DE}" srcOrd="1" destOrd="0" presId="urn:microsoft.com/office/officeart/2005/8/layout/vList5"/>
    <dgm:cxn modelId="{A7C65C03-0A91-4FEE-B143-1AB2E2903D68}" type="presParOf" srcId="{06C7823E-05B6-424D-A033-06B12512548F}" destId="{9A6465D4-2FA6-42C3-BFF2-460CF8FF9BA8}" srcOrd="1" destOrd="0" presId="urn:microsoft.com/office/officeart/2005/8/layout/vList5"/>
    <dgm:cxn modelId="{4F12F169-7500-40B6-BD43-9385AE2E0424}" type="presParOf" srcId="{06C7823E-05B6-424D-A033-06B12512548F}" destId="{2A92720A-52C3-47B3-B869-5B23FC5C83B2}" srcOrd="2" destOrd="0" presId="urn:microsoft.com/office/officeart/2005/8/layout/vList5"/>
    <dgm:cxn modelId="{102217F7-1D87-43E9-BBD0-79A798D47627}" type="presParOf" srcId="{2A92720A-52C3-47B3-B869-5B23FC5C83B2}" destId="{68D7644C-4E43-4D51-8BD2-56A8B49D6A6D}" srcOrd="0" destOrd="0" presId="urn:microsoft.com/office/officeart/2005/8/layout/vList5"/>
    <dgm:cxn modelId="{15306014-031E-4697-9DC9-41A4A555E48D}" type="presParOf" srcId="{2A92720A-52C3-47B3-B869-5B23FC5C83B2}" destId="{DC314A94-0ABD-44BB-9902-3646D7E99E3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255C3C-C485-426C-8A8B-C292BCD93E41}"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BF66CAEA-0C35-4E58-8034-21DF821B15DE}">
      <dgm:prSet/>
      <dgm:spPr/>
      <dgm:t>
        <a:bodyPr/>
        <a:lstStyle/>
        <a:p>
          <a:r>
            <a:rPr lang="en-US" dirty="0"/>
            <a:t> I have a student with an IQ above 63 and adaptive behavior skills in the average range. Do they qualify?</a:t>
          </a:r>
        </a:p>
      </dgm:t>
    </dgm:pt>
    <dgm:pt modelId="{8187DE2C-EABF-4267-A8EC-834C4CFC64F3}" type="parTrans" cxnId="{FCE40F0F-A1E1-4A1D-9C3B-573DDE3DF498}">
      <dgm:prSet/>
      <dgm:spPr/>
      <dgm:t>
        <a:bodyPr/>
        <a:lstStyle/>
        <a:p>
          <a:endParaRPr lang="en-US"/>
        </a:p>
      </dgm:t>
    </dgm:pt>
    <dgm:pt modelId="{75644706-5739-4BBD-86B7-1CB267A701EE}" type="sibTrans" cxnId="{FCE40F0F-A1E1-4A1D-9C3B-573DDE3DF498}">
      <dgm:prSet/>
      <dgm:spPr/>
      <dgm:t>
        <a:bodyPr/>
        <a:lstStyle/>
        <a:p>
          <a:endParaRPr lang="en-US"/>
        </a:p>
      </dgm:t>
    </dgm:pt>
    <dgm:pt modelId="{E18755A8-C8D3-4FBD-BB40-312D14A37F24}">
      <dgm:prSet/>
      <dgm:spPr/>
      <dgm:t>
        <a:bodyPr/>
        <a:lstStyle/>
        <a:p>
          <a:r>
            <a:rPr lang="en-US" dirty="0"/>
            <a:t>Likely not– these data points should lead the IEP team to review the decision using data to support all 6 criteria.  </a:t>
          </a:r>
        </a:p>
      </dgm:t>
    </dgm:pt>
    <dgm:pt modelId="{D4907AC9-2C78-4A40-85A9-760997929125}" type="parTrans" cxnId="{77341CB2-FDB2-4487-AB76-B2E52DFFC1FE}">
      <dgm:prSet/>
      <dgm:spPr/>
      <dgm:t>
        <a:bodyPr/>
        <a:lstStyle/>
        <a:p>
          <a:endParaRPr lang="en-US"/>
        </a:p>
      </dgm:t>
    </dgm:pt>
    <dgm:pt modelId="{96406306-9968-4181-8326-5F2E75CB0A6C}" type="sibTrans" cxnId="{77341CB2-FDB2-4487-AB76-B2E52DFFC1FE}">
      <dgm:prSet/>
      <dgm:spPr/>
      <dgm:t>
        <a:bodyPr/>
        <a:lstStyle/>
        <a:p>
          <a:endParaRPr lang="en-US"/>
        </a:p>
      </dgm:t>
    </dgm:pt>
    <dgm:pt modelId="{2E397DD7-CE63-488F-B8D6-23BD16F48DA9}">
      <dgm:prSet/>
      <dgm:spPr/>
      <dgm:t>
        <a:bodyPr/>
        <a:lstStyle/>
        <a:p>
          <a:r>
            <a:rPr lang="en-US" dirty="0"/>
            <a:t>Should all students who qualify for the PASA have instruction aligned to the DLM Essential Elements?</a:t>
          </a:r>
        </a:p>
      </dgm:t>
    </dgm:pt>
    <dgm:pt modelId="{2D2AE80C-5AE0-4BCC-B798-038EA1B0301B}" type="parTrans" cxnId="{A82F7EE4-27BF-444D-B04A-2AE92BCF1118}">
      <dgm:prSet/>
      <dgm:spPr/>
      <dgm:t>
        <a:bodyPr/>
        <a:lstStyle/>
        <a:p>
          <a:endParaRPr lang="en-US"/>
        </a:p>
      </dgm:t>
    </dgm:pt>
    <dgm:pt modelId="{5C1B4AA7-8C60-447F-8C6D-721BEC31055B}" type="sibTrans" cxnId="{A82F7EE4-27BF-444D-B04A-2AE92BCF1118}">
      <dgm:prSet/>
      <dgm:spPr/>
      <dgm:t>
        <a:bodyPr/>
        <a:lstStyle/>
        <a:p>
          <a:endParaRPr lang="en-US"/>
        </a:p>
      </dgm:t>
    </dgm:pt>
    <dgm:pt modelId="{829B1369-252D-4F6E-BF8A-EF80717056D2}">
      <dgm:prSet/>
      <dgm:spPr/>
      <dgm:t>
        <a:bodyPr/>
        <a:lstStyle/>
        <a:p>
          <a:r>
            <a:rPr lang="en-US" dirty="0"/>
            <a:t>Yes- it is expected that all students who take the PASA DLM are instructed using the Essential Elements as their standards-aligned instruction. </a:t>
          </a:r>
        </a:p>
      </dgm:t>
    </dgm:pt>
    <dgm:pt modelId="{63419542-ADCF-47C1-8B43-85CF1288AE76}" type="parTrans" cxnId="{BB54995E-6DD9-464B-A480-16A84AB11B96}">
      <dgm:prSet/>
      <dgm:spPr/>
      <dgm:t>
        <a:bodyPr/>
        <a:lstStyle/>
        <a:p>
          <a:endParaRPr lang="en-US"/>
        </a:p>
      </dgm:t>
    </dgm:pt>
    <dgm:pt modelId="{7B3B6D3A-1FEA-4788-95B1-AA3ACC437724}" type="sibTrans" cxnId="{BB54995E-6DD9-464B-A480-16A84AB11B96}">
      <dgm:prSet/>
      <dgm:spPr/>
      <dgm:t>
        <a:bodyPr/>
        <a:lstStyle/>
        <a:p>
          <a:endParaRPr lang="en-US"/>
        </a:p>
      </dgm:t>
    </dgm:pt>
    <dgm:pt modelId="{06C7823E-05B6-424D-A033-06B12512548F}" type="pres">
      <dgm:prSet presAssocID="{5B255C3C-C485-426C-8A8B-C292BCD93E41}" presName="Name0" presStyleCnt="0">
        <dgm:presLayoutVars>
          <dgm:dir/>
          <dgm:animLvl val="lvl"/>
          <dgm:resizeHandles val="exact"/>
        </dgm:presLayoutVars>
      </dgm:prSet>
      <dgm:spPr/>
    </dgm:pt>
    <dgm:pt modelId="{D2A9A8E6-5097-43F8-9C58-BC321499C62A}" type="pres">
      <dgm:prSet presAssocID="{BF66CAEA-0C35-4E58-8034-21DF821B15DE}" presName="linNode" presStyleCnt="0"/>
      <dgm:spPr/>
    </dgm:pt>
    <dgm:pt modelId="{158D18CC-14D7-4938-B963-59DC16A95D6D}" type="pres">
      <dgm:prSet presAssocID="{BF66CAEA-0C35-4E58-8034-21DF821B15DE}" presName="parentText" presStyleLbl="node1" presStyleIdx="0" presStyleCnt="2">
        <dgm:presLayoutVars>
          <dgm:chMax val="1"/>
          <dgm:bulletEnabled val="1"/>
        </dgm:presLayoutVars>
      </dgm:prSet>
      <dgm:spPr/>
    </dgm:pt>
    <dgm:pt modelId="{0972E187-084F-45E2-BB48-B042249656DE}" type="pres">
      <dgm:prSet presAssocID="{BF66CAEA-0C35-4E58-8034-21DF821B15DE}" presName="descendantText" presStyleLbl="alignAccFollowNode1" presStyleIdx="0" presStyleCnt="2">
        <dgm:presLayoutVars>
          <dgm:bulletEnabled val="1"/>
        </dgm:presLayoutVars>
      </dgm:prSet>
      <dgm:spPr/>
    </dgm:pt>
    <dgm:pt modelId="{9A6465D4-2FA6-42C3-BFF2-460CF8FF9BA8}" type="pres">
      <dgm:prSet presAssocID="{75644706-5739-4BBD-86B7-1CB267A701EE}" presName="sp" presStyleCnt="0"/>
      <dgm:spPr/>
    </dgm:pt>
    <dgm:pt modelId="{2A92720A-52C3-47B3-B869-5B23FC5C83B2}" type="pres">
      <dgm:prSet presAssocID="{2E397DD7-CE63-488F-B8D6-23BD16F48DA9}" presName="linNode" presStyleCnt="0"/>
      <dgm:spPr/>
    </dgm:pt>
    <dgm:pt modelId="{68D7644C-4E43-4D51-8BD2-56A8B49D6A6D}" type="pres">
      <dgm:prSet presAssocID="{2E397DD7-CE63-488F-B8D6-23BD16F48DA9}" presName="parentText" presStyleLbl="node1" presStyleIdx="1" presStyleCnt="2">
        <dgm:presLayoutVars>
          <dgm:chMax val="1"/>
          <dgm:bulletEnabled val="1"/>
        </dgm:presLayoutVars>
      </dgm:prSet>
      <dgm:spPr/>
    </dgm:pt>
    <dgm:pt modelId="{DC314A94-0ABD-44BB-9902-3646D7E99E3B}" type="pres">
      <dgm:prSet presAssocID="{2E397DD7-CE63-488F-B8D6-23BD16F48DA9}" presName="descendantText" presStyleLbl="alignAccFollowNode1" presStyleIdx="1" presStyleCnt="2">
        <dgm:presLayoutVars>
          <dgm:bulletEnabled val="1"/>
        </dgm:presLayoutVars>
      </dgm:prSet>
      <dgm:spPr/>
    </dgm:pt>
  </dgm:ptLst>
  <dgm:cxnLst>
    <dgm:cxn modelId="{FCE40F0F-A1E1-4A1D-9C3B-573DDE3DF498}" srcId="{5B255C3C-C485-426C-8A8B-C292BCD93E41}" destId="{BF66CAEA-0C35-4E58-8034-21DF821B15DE}" srcOrd="0" destOrd="0" parTransId="{8187DE2C-EABF-4267-A8EC-834C4CFC64F3}" sibTransId="{75644706-5739-4BBD-86B7-1CB267A701EE}"/>
    <dgm:cxn modelId="{2DCD6018-379D-4A52-AFA1-C96B394E6C6F}" type="presOf" srcId="{2E397DD7-CE63-488F-B8D6-23BD16F48DA9}" destId="{68D7644C-4E43-4D51-8BD2-56A8B49D6A6D}" srcOrd="0" destOrd="0" presId="urn:microsoft.com/office/officeart/2005/8/layout/vList5"/>
    <dgm:cxn modelId="{99A63E27-0BDF-4FFC-B564-8134A3D1F244}" type="presOf" srcId="{BF66CAEA-0C35-4E58-8034-21DF821B15DE}" destId="{158D18CC-14D7-4938-B963-59DC16A95D6D}" srcOrd="0" destOrd="0" presId="urn:microsoft.com/office/officeart/2005/8/layout/vList5"/>
    <dgm:cxn modelId="{BB54995E-6DD9-464B-A480-16A84AB11B96}" srcId="{2E397DD7-CE63-488F-B8D6-23BD16F48DA9}" destId="{829B1369-252D-4F6E-BF8A-EF80717056D2}" srcOrd="0" destOrd="0" parTransId="{63419542-ADCF-47C1-8B43-85CF1288AE76}" sibTransId="{7B3B6D3A-1FEA-4788-95B1-AA3ACC437724}"/>
    <dgm:cxn modelId="{51D5FB44-D691-43B5-B9A4-8C6EE3F2F974}" type="presOf" srcId="{5B255C3C-C485-426C-8A8B-C292BCD93E41}" destId="{06C7823E-05B6-424D-A033-06B12512548F}" srcOrd="0" destOrd="0" presId="urn:microsoft.com/office/officeart/2005/8/layout/vList5"/>
    <dgm:cxn modelId="{77341CB2-FDB2-4487-AB76-B2E52DFFC1FE}" srcId="{BF66CAEA-0C35-4E58-8034-21DF821B15DE}" destId="{E18755A8-C8D3-4FBD-BB40-312D14A37F24}" srcOrd="0" destOrd="0" parTransId="{D4907AC9-2C78-4A40-85A9-760997929125}" sibTransId="{96406306-9968-4181-8326-5F2E75CB0A6C}"/>
    <dgm:cxn modelId="{4AD95ADF-C423-431C-942E-38BC505D98DF}" type="presOf" srcId="{E18755A8-C8D3-4FBD-BB40-312D14A37F24}" destId="{0972E187-084F-45E2-BB48-B042249656DE}" srcOrd="0" destOrd="0" presId="urn:microsoft.com/office/officeart/2005/8/layout/vList5"/>
    <dgm:cxn modelId="{A82F7EE4-27BF-444D-B04A-2AE92BCF1118}" srcId="{5B255C3C-C485-426C-8A8B-C292BCD93E41}" destId="{2E397DD7-CE63-488F-B8D6-23BD16F48DA9}" srcOrd="1" destOrd="0" parTransId="{2D2AE80C-5AE0-4BCC-B798-038EA1B0301B}" sibTransId="{5C1B4AA7-8C60-447F-8C6D-721BEC31055B}"/>
    <dgm:cxn modelId="{A2B723F0-FFB0-4F5F-8064-92ABC5C66512}" type="presOf" srcId="{829B1369-252D-4F6E-BF8A-EF80717056D2}" destId="{DC314A94-0ABD-44BB-9902-3646D7E99E3B}" srcOrd="0" destOrd="0" presId="urn:microsoft.com/office/officeart/2005/8/layout/vList5"/>
    <dgm:cxn modelId="{A7C35C45-D137-4CF8-A80D-9CC209798177}" type="presParOf" srcId="{06C7823E-05B6-424D-A033-06B12512548F}" destId="{D2A9A8E6-5097-43F8-9C58-BC321499C62A}" srcOrd="0" destOrd="0" presId="urn:microsoft.com/office/officeart/2005/8/layout/vList5"/>
    <dgm:cxn modelId="{6B1FF5CA-0F04-4841-8878-4512AC52AA61}" type="presParOf" srcId="{D2A9A8E6-5097-43F8-9C58-BC321499C62A}" destId="{158D18CC-14D7-4938-B963-59DC16A95D6D}" srcOrd="0" destOrd="0" presId="urn:microsoft.com/office/officeart/2005/8/layout/vList5"/>
    <dgm:cxn modelId="{76B761F8-CE08-4A52-A081-85B02C1E8002}" type="presParOf" srcId="{D2A9A8E6-5097-43F8-9C58-BC321499C62A}" destId="{0972E187-084F-45E2-BB48-B042249656DE}" srcOrd="1" destOrd="0" presId="urn:microsoft.com/office/officeart/2005/8/layout/vList5"/>
    <dgm:cxn modelId="{A7C65C03-0A91-4FEE-B143-1AB2E2903D68}" type="presParOf" srcId="{06C7823E-05B6-424D-A033-06B12512548F}" destId="{9A6465D4-2FA6-42C3-BFF2-460CF8FF9BA8}" srcOrd="1" destOrd="0" presId="urn:microsoft.com/office/officeart/2005/8/layout/vList5"/>
    <dgm:cxn modelId="{4F12F169-7500-40B6-BD43-9385AE2E0424}" type="presParOf" srcId="{06C7823E-05B6-424D-A033-06B12512548F}" destId="{2A92720A-52C3-47B3-B869-5B23FC5C83B2}" srcOrd="2" destOrd="0" presId="urn:microsoft.com/office/officeart/2005/8/layout/vList5"/>
    <dgm:cxn modelId="{102217F7-1D87-43E9-BBD0-79A798D47627}" type="presParOf" srcId="{2A92720A-52C3-47B3-B869-5B23FC5C83B2}" destId="{68D7644C-4E43-4D51-8BD2-56A8B49D6A6D}" srcOrd="0" destOrd="0" presId="urn:microsoft.com/office/officeart/2005/8/layout/vList5"/>
    <dgm:cxn modelId="{15306014-031E-4697-9DC9-41A4A555E48D}" type="presParOf" srcId="{2A92720A-52C3-47B3-B869-5B23FC5C83B2}" destId="{DC314A94-0ABD-44BB-9902-3646D7E99E3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1D47A-EEA7-45B0-945B-39E4896C3B6C}" type="doc">
      <dgm:prSet loTypeId="urn:microsoft.com/office/officeart/2005/8/layout/pyramid1" loCatId="pyramid" qsTypeId="urn:microsoft.com/office/officeart/2005/8/quickstyle/simple1" qsCatId="simple" csTypeId="urn:microsoft.com/office/officeart/2005/8/colors/colorful4" csCatId="colorful" phldr="1"/>
      <dgm:spPr/>
    </dgm:pt>
    <dgm:pt modelId="{5C061C0C-2B56-4882-91B0-6EFD5CB62A09}">
      <dgm:prSet phldrT="[Text]" custT="1"/>
      <dgm:spPr/>
      <dgm:t>
        <a:bodyPr/>
        <a:lstStyle/>
        <a:p>
          <a:endParaRPr lang="en-US" sz="1600" dirty="0"/>
        </a:p>
        <a:p>
          <a:endParaRPr lang="en-US" sz="2000" b="1" dirty="0"/>
        </a:p>
        <a:p>
          <a:endParaRPr lang="en-US" sz="2000" b="1" dirty="0"/>
        </a:p>
        <a:p>
          <a:r>
            <a:rPr lang="en-US" sz="2000" b="1" dirty="0"/>
            <a:t>Tier 3- </a:t>
          </a:r>
        </a:p>
        <a:p>
          <a:r>
            <a:rPr lang="en-US" sz="2000" b="1" dirty="0"/>
            <a:t>Focused</a:t>
          </a:r>
        </a:p>
        <a:p>
          <a:endParaRPr lang="en-US" sz="1600" dirty="0"/>
        </a:p>
      </dgm:t>
    </dgm:pt>
    <dgm:pt modelId="{C84AC792-F269-4F27-B3CB-5CEFCE2E8A24}" type="parTrans" cxnId="{60E79073-10D3-4A28-9AA0-D942F41D007A}">
      <dgm:prSet/>
      <dgm:spPr/>
      <dgm:t>
        <a:bodyPr/>
        <a:lstStyle/>
        <a:p>
          <a:endParaRPr lang="en-US"/>
        </a:p>
      </dgm:t>
    </dgm:pt>
    <dgm:pt modelId="{ADF886A5-A312-4E2F-B73B-DB7F00292443}" type="sibTrans" cxnId="{60E79073-10D3-4A28-9AA0-D942F41D007A}">
      <dgm:prSet/>
      <dgm:spPr/>
      <dgm:t>
        <a:bodyPr/>
        <a:lstStyle/>
        <a:p>
          <a:endParaRPr lang="en-US"/>
        </a:p>
      </dgm:t>
    </dgm:pt>
    <dgm:pt modelId="{08577527-1160-4B68-B94A-5E44C0516F44}">
      <dgm:prSet phldrT="[Text]" custT="1"/>
      <dgm:spPr/>
      <dgm:t>
        <a:bodyPr/>
        <a:lstStyle/>
        <a:p>
          <a:r>
            <a:rPr lang="en-US" sz="2000" b="1" dirty="0"/>
            <a:t>Tier 2- Targeted</a:t>
          </a:r>
        </a:p>
      </dgm:t>
    </dgm:pt>
    <dgm:pt modelId="{41070130-E9E3-4315-A20F-924E3002652C}" type="parTrans" cxnId="{6F0A2CE4-74AA-40BC-B958-7816F72F4514}">
      <dgm:prSet/>
      <dgm:spPr/>
      <dgm:t>
        <a:bodyPr/>
        <a:lstStyle/>
        <a:p>
          <a:endParaRPr lang="en-US"/>
        </a:p>
      </dgm:t>
    </dgm:pt>
    <dgm:pt modelId="{0C85E0DC-1359-4DF1-BEE6-E04AB31B854D}" type="sibTrans" cxnId="{6F0A2CE4-74AA-40BC-B958-7816F72F4514}">
      <dgm:prSet/>
      <dgm:spPr/>
      <dgm:t>
        <a:bodyPr/>
        <a:lstStyle/>
        <a:p>
          <a:endParaRPr lang="en-US"/>
        </a:p>
      </dgm:t>
    </dgm:pt>
    <dgm:pt modelId="{A950F6DF-440A-4979-9845-77154E0B2853}">
      <dgm:prSet phldrT="[Text]" custT="1"/>
      <dgm:spPr/>
      <dgm:t>
        <a:bodyPr/>
        <a:lstStyle/>
        <a:p>
          <a:r>
            <a:rPr lang="en-US" sz="1800" b="1" dirty="0"/>
            <a:t>Tier 1- Universal</a:t>
          </a:r>
        </a:p>
      </dgm:t>
    </dgm:pt>
    <dgm:pt modelId="{BD3E9835-C9A9-4EE6-93D3-C4059986C1F2}" type="parTrans" cxnId="{25E77116-3B3F-4532-B212-DC94C329108D}">
      <dgm:prSet/>
      <dgm:spPr/>
      <dgm:t>
        <a:bodyPr/>
        <a:lstStyle/>
        <a:p>
          <a:endParaRPr lang="en-US"/>
        </a:p>
      </dgm:t>
    </dgm:pt>
    <dgm:pt modelId="{B71BC6E4-664C-44DB-991C-C83380C4DEB4}" type="sibTrans" cxnId="{25E77116-3B3F-4532-B212-DC94C329108D}">
      <dgm:prSet/>
      <dgm:spPr/>
      <dgm:t>
        <a:bodyPr/>
        <a:lstStyle/>
        <a:p>
          <a:endParaRPr lang="en-US"/>
        </a:p>
      </dgm:t>
    </dgm:pt>
    <dgm:pt modelId="{B1B740C0-758E-40AA-B912-A50241141ABC}" type="pres">
      <dgm:prSet presAssocID="{A0D1D47A-EEA7-45B0-945B-39E4896C3B6C}" presName="Name0" presStyleCnt="0">
        <dgm:presLayoutVars>
          <dgm:dir/>
          <dgm:animLvl val="lvl"/>
          <dgm:resizeHandles val="exact"/>
        </dgm:presLayoutVars>
      </dgm:prSet>
      <dgm:spPr/>
    </dgm:pt>
    <dgm:pt modelId="{21029C5F-681B-4FCD-9F39-AE77DE076B30}" type="pres">
      <dgm:prSet presAssocID="{5C061C0C-2B56-4882-91B0-6EFD5CB62A09}" presName="Name8" presStyleCnt="0"/>
      <dgm:spPr/>
    </dgm:pt>
    <dgm:pt modelId="{B512986A-F755-4DC2-B550-4189F036B3E1}" type="pres">
      <dgm:prSet presAssocID="{5C061C0C-2B56-4882-91B0-6EFD5CB62A09}" presName="level" presStyleLbl="node1" presStyleIdx="0" presStyleCnt="3">
        <dgm:presLayoutVars>
          <dgm:chMax val="1"/>
          <dgm:bulletEnabled val="1"/>
        </dgm:presLayoutVars>
      </dgm:prSet>
      <dgm:spPr/>
    </dgm:pt>
    <dgm:pt modelId="{C5D6B5C1-C357-4E4C-ADEE-7B4CCF79A5B2}" type="pres">
      <dgm:prSet presAssocID="{5C061C0C-2B56-4882-91B0-6EFD5CB62A09}" presName="levelTx" presStyleLbl="revTx" presStyleIdx="0" presStyleCnt="0">
        <dgm:presLayoutVars>
          <dgm:chMax val="1"/>
          <dgm:bulletEnabled val="1"/>
        </dgm:presLayoutVars>
      </dgm:prSet>
      <dgm:spPr/>
    </dgm:pt>
    <dgm:pt modelId="{9E556C6C-E35D-4EDD-AF20-90B067F4030E}" type="pres">
      <dgm:prSet presAssocID="{08577527-1160-4B68-B94A-5E44C0516F44}" presName="Name8" presStyleCnt="0"/>
      <dgm:spPr/>
    </dgm:pt>
    <dgm:pt modelId="{0DD16A4B-E192-49B1-BE46-1D09698B1308}" type="pres">
      <dgm:prSet presAssocID="{08577527-1160-4B68-B94A-5E44C0516F44}" presName="level" presStyleLbl="node1" presStyleIdx="1" presStyleCnt="3" custLinFactNeighborY="885">
        <dgm:presLayoutVars>
          <dgm:chMax val="1"/>
          <dgm:bulletEnabled val="1"/>
        </dgm:presLayoutVars>
      </dgm:prSet>
      <dgm:spPr/>
    </dgm:pt>
    <dgm:pt modelId="{B439E0AC-9AA8-4858-83A5-35A7AAAC5F39}" type="pres">
      <dgm:prSet presAssocID="{08577527-1160-4B68-B94A-5E44C0516F44}" presName="levelTx" presStyleLbl="revTx" presStyleIdx="0" presStyleCnt="0">
        <dgm:presLayoutVars>
          <dgm:chMax val="1"/>
          <dgm:bulletEnabled val="1"/>
        </dgm:presLayoutVars>
      </dgm:prSet>
      <dgm:spPr/>
    </dgm:pt>
    <dgm:pt modelId="{F94379EB-F93F-4278-9985-ACAE2C1B4308}" type="pres">
      <dgm:prSet presAssocID="{A950F6DF-440A-4979-9845-77154E0B2853}" presName="Name8" presStyleCnt="0"/>
      <dgm:spPr/>
    </dgm:pt>
    <dgm:pt modelId="{3E6B2613-E7E4-473F-8BF8-CCD2E51FAA78}" type="pres">
      <dgm:prSet presAssocID="{A950F6DF-440A-4979-9845-77154E0B2853}" presName="level" presStyleLbl="node1" presStyleIdx="2" presStyleCnt="3" custLinFactNeighborY="5587">
        <dgm:presLayoutVars>
          <dgm:chMax val="1"/>
          <dgm:bulletEnabled val="1"/>
        </dgm:presLayoutVars>
      </dgm:prSet>
      <dgm:spPr/>
    </dgm:pt>
    <dgm:pt modelId="{FE66B89D-DD74-4CFB-AC51-7C0A6DF730B0}" type="pres">
      <dgm:prSet presAssocID="{A950F6DF-440A-4979-9845-77154E0B2853}" presName="levelTx" presStyleLbl="revTx" presStyleIdx="0" presStyleCnt="0">
        <dgm:presLayoutVars>
          <dgm:chMax val="1"/>
          <dgm:bulletEnabled val="1"/>
        </dgm:presLayoutVars>
      </dgm:prSet>
      <dgm:spPr/>
    </dgm:pt>
  </dgm:ptLst>
  <dgm:cxnLst>
    <dgm:cxn modelId="{698CF714-E687-4FD7-80AD-086024D6AE71}" type="presOf" srcId="{A0D1D47A-EEA7-45B0-945B-39E4896C3B6C}" destId="{B1B740C0-758E-40AA-B912-A50241141ABC}" srcOrd="0" destOrd="0" presId="urn:microsoft.com/office/officeart/2005/8/layout/pyramid1"/>
    <dgm:cxn modelId="{25E77116-3B3F-4532-B212-DC94C329108D}" srcId="{A0D1D47A-EEA7-45B0-945B-39E4896C3B6C}" destId="{A950F6DF-440A-4979-9845-77154E0B2853}" srcOrd="2" destOrd="0" parTransId="{BD3E9835-C9A9-4EE6-93D3-C4059986C1F2}" sibTransId="{B71BC6E4-664C-44DB-991C-C83380C4DEB4}"/>
    <dgm:cxn modelId="{EEC01022-1381-48D3-8E9E-417577DE81CD}" type="presOf" srcId="{08577527-1160-4B68-B94A-5E44C0516F44}" destId="{0DD16A4B-E192-49B1-BE46-1D09698B1308}" srcOrd="0" destOrd="0" presId="urn:microsoft.com/office/officeart/2005/8/layout/pyramid1"/>
    <dgm:cxn modelId="{4FE51D27-48F6-4AD9-9E49-671C6CF12CB6}" type="presOf" srcId="{08577527-1160-4B68-B94A-5E44C0516F44}" destId="{B439E0AC-9AA8-4858-83A5-35A7AAAC5F39}" srcOrd="1" destOrd="0" presId="urn:microsoft.com/office/officeart/2005/8/layout/pyramid1"/>
    <dgm:cxn modelId="{60E79073-10D3-4A28-9AA0-D942F41D007A}" srcId="{A0D1D47A-EEA7-45B0-945B-39E4896C3B6C}" destId="{5C061C0C-2B56-4882-91B0-6EFD5CB62A09}" srcOrd="0" destOrd="0" parTransId="{C84AC792-F269-4F27-B3CB-5CEFCE2E8A24}" sibTransId="{ADF886A5-A312-4E2F-B73B-DB7F00292443}"/>
    <dgm:cxn modelId="{8D52508F-8728-46EC-B931-F5A5D8395CFC}" type="presOf" srcId="{A950F6DF-440A-4979-9845-77154E0B2853}" destId="{3E6B2613-E7E4-473F-8BF8-CCD2E51FAA78}" srcOrd="0" destOrd="0" presId="urn:microsoft.com/office/officeart/2005/8/layout/pyramid1"/>
    <dgm:cxn modelId="{3F1679CD-6561-47CE-B71B-558A675EA755}" type="presOf" srcId="{5C061C0C-2B56-4882-91B0-6EFD5CB62A09}" destId="{B512986A-F755-4DC2-B550-4189F036B3E1}" srcOrd="0" destOrd="0" presId="urn:microsoft.com/office/officeart/2005/8/layout/pyramid1"/>
    <dgm:cxn modelId="{D4E13ADB-8C0D-4C36-89C5-654C7F23FF63}" type="presOf" srcId="{A950F6DF-440A-4979-9845-77154E0B2853}" destId="{FE66B89D-DD74-4CFB-AC51-7C0A6DF730B0}" srcOrd="1" destOrd="0" presId="urn:microsoft.com/office/officeart/2005/8/layout/pyramid1"/>
    <dgm:cxn modelId="{4BCAC7DE-B333-46F1-A2C5-012B70CF5508}" type="presOf" srcId="{5C061C0C-2B56-4882-91B0-6EFD5CB62A09}" destId="{C5D6B5C1-C357-4E4C-ADEE-7B4CCF79A5B2}" srcOrd="1" destOrd="0" presId="urn:microsoft.com/office/officeart/2005/8/layout/pyramid1"/>
    <dgm:cxn modelId="{6F0A2CE4-74AA-40BC-B958-7816F72F4514}" srcId="{A0D1D47A-EEA7-45B0-945B-39E4896C3B6C}" destId="{08577527-1160-4B68-B94A-5E44C0516F44}" srcOrd="1" destOrd="0" parTransId="{41070130-E9E3-4315-A20F-924E3002652C}" sibTransId="{0C85E0DC-1359-4DF1-BEE6-E04AB31B854D}"/>
    <dgm:cxn modelId="{13710A3B-20E9-4270-9E1B-1AB2037E293C}" type="presParOf" srcId="{B1B740C0-758E-40AA-B912-A50241141ABC}" destId="{21029C5F-681B-4FCD-9F39-AE77DE076B30}" srcOrd="0" destOrd="0" presId="urn:microsoft.com/office/officeart/2005/8/layout/pyramid1"/>
    <dgm:cxn modelId="{80543FB3-DB6D-4ACC-A7DC-3077A7D97A1A}" type="presParOf" srcId="{21029C5F-681B-4FCD-9F39-AE77DE076B30}" destId="{B512986A-F755-4DC2-B550-4189F036B3E1}" srcOrd="0" destOrd="0" presId="urn:microsoft.com/office/officeart/2005/8/layout/pyramid1"/>
    <dgm:cxn modelId="{B73BE60E-694E-4CC7-BB49-23DE3A5B88B8}" type="presParOf" srcId="{21029C5F-681B-4FCD-9F39-AE77DE076B30}" destId="{C5D6B5C1-C357-4E4C-ADEE-7B4CCF79A5B2}" srcOrd="1" destOrd="0" presId="urn:microsoft.com/office/officeart/2005/8/layout/pyramid1"/>
    <dgm:cxn modelId="{7A1ED62B-C361-426A-AF1C-2C4F66A28D1D}" type="presParOf" srcId="{B1B740C0-758E-40AA-B912-A50241141ABC}" destId="{9E556C6C-E35D-4EDD-AF20-90B067F4030E}" srcOrd="1" destOrd="0" presId="urn:microsoft.com/office/officeart/2005/8/layout/pyramid1"/>
    <dgm:cxn modelId="{F56478FC-CEB6-4E50-BDBC-534B08F4C0D9}" type="presParOf" srcId="{9E556C6C-E35D-4EDD-AF20-90B067F4030E}" destId="{0DD16A4B-E192-49B1-BE46-1D09698B1308}" srcOrd="0" destOrd="0" presId="urn:microsoft.com/office/officeart/2005/8/layout/pyramid1"/>
    <dgm:cxn modelId="{C8D24918-7E88-4FF9-AA5B-B34630A1AF90}" type="presParOf" srcId="{9E556C6C-E35D-4EDD-AF20-90B067F4030E}" destId="{B439E0AC-9AA8-4858-83A5-35A7AAAC5F39}" srcOrd="1" destOrd="0" presId="urn:microsoft.com/office/officeart/2005/8/layout/pyramid1"/>
    <dgm:cxn modelId="{0CB11A73-51C2-4E97-B873-16C23EED66B0}" type="presParOf" srcId="{B1B740C0-758E-40AA-B912-A50241141ABC}" destId="{F94379EB-F93F-4278-9985-ACAE2C1B4308}" srcOrd="2" destOrd="0" presId="urn:microsoft.com/office/officeart/2005/8/layout/pyramid1"/>
    <dgm:cxn modelId="{EE584AD5-229A-4648-89DD-3BB72B66F8BB}" type="presParOf" srcId="{F94379EB-F93F-4278-9985-ACAE2C1B4308}" destId="{3E6B2613-E7E4-473F-8BF8-CCD2E51FAA78}" srcOrd="0" destOrd="0" presId="urn:microsoft.com/office/officeart/2005/8/layout/pyramid1"/>
    <dgm:cxn modelId="{4A2CADF7-7127-4DB3-A46C-57C6AEE5B887}" type="presParOf" srcId="{F94379EB-F93F-4278-9985-ACAE2C1B4308}" destId="{FE66B89D-DD74-4CFB-AC51-7C0A6DF730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D1D47A-EEA7-45B0-945B-39E4896C3B6C}" type="doc">
      <dgm:prSet loTypeId="urn:microsoft.com/office/officeart/2005/8/layout/pyramid1" loCatId="pyramid" qsTypeId="urn:microsoft.com/office/officeart/2005/8/quickstyle/simple1" qsCatId="simple" csTypeId="urn:microsoft.com/office/officeart/2005/8/colors/colorful4" csCatId="colorful" phldr="1"/>
      <dgm:spPr/>
    </dgm:pt>
    <dgm:pt modelId="{5C061C0C-2B56-4882-91B0-6EFD5CB62A09}">
      <dgm:prSet phldrT="[Text]" custT="1"/>
      <dgm:spPr/>
      <dgm:t>
        <a:bodyPr/>
        <a:lstStyle/>
        <a:p>
          <a:endParaRPr lang="en-US" sz="1600" dirty="0"/>
        </a:p>
        <a:p>
          <a:endParaRPr lang="en-US" sz="2000" b="1" dirty="0"/>
        </a:p>
        <a:p>
          <a:endParaRPr lang="en-US" sz="2000" b="1" dirty="0"/>
        </a:p>
        <a:p>
          <a:r>
            <a:rPr lang="en-US" sz="2000" b="1" dirty="0"/>
            <a:t>Tier 3- </a:t>
          </a:r>
        </a:p>
        <a:p>
          <a:r>
            <a:rPr lang="en-US" sz="2000" b="1" dirty="0"/>
            <a:t>Focused</a:t>
          </a:r>
        </a:p>
        <a:p>
          <a:endParaRPr lang="en-US" sz="1600" dirty="0"/>
        </a:p>
      </dgm:t>
    </dgm:pt>
    <dgm:pt modelId="{C84AC792-F269-4F27-B3CB-5CEFCE2E8A24}" type="parTrans" cxnId="{60E79073-10D3-4A28-9AA0-D942F41D007A}">
      <dgm:prSet/>
      <dgm:spPr/>
      <dgm:t>
        <a:bodyPr/>
        <a:lstStyle/>
        <a:p>
          <a:endParaRPr lang="en-US"/>
        </a:p>
      </dgm:t>
    </dgm:pt>
    <dgm:pt modelId="{ADF886A5-A312-4E2F-B73B-DB7F00292443}" type="sibTrans" cxnId="{60E79073-10D3-4A28-9AA0-D942F41D007A}">
      <dgm:prSet/>
      <dgm:spPr/>
      <dgm:t>
        <a:bodyPr/>
        <a:lstStyle/>
        <a:p>
          <a:endParaRPr lang="en-US"/>
        </a:p>
      </dgm:t>
    </dgm:pt>
    <dgm:pt modelId="{08577527-1160-4B68-B94A-5E44C0516F44}">
      <dgm:prSet phldrT="[Text]" custT="1"/>
      <dgm:spPr/>
      <dgm:t>
        <a:bodyPr/>
        <a:lstStyle/>
        <a:p>
          <a:r>
            <a:rPr lang="en-US" sz="2000" b="1" dirty="0"/>
            <a:t>Tier 2- Targeted</a:t>
          </a:r>
        </a:p>
      </dgm:t>
    </dgm:pt>
    <dgm:pt modelId="{41070130-E9E3-4315-A20F-924E3002652C}" type="parTrans" cxnId="{6F0A2CE4-74AA-40BC-B958-7816F72F4514}">
      <dgm:prSet/>
      <dgm:spPr/>
      <dgm:t>
        <a:bodyPr/>
        <a:lstStyle/>
        <a:p>
          <a:endParaRPr lang="en-US"/>
        </a:p>
      </dgm:t>
    </dgm:pt>
    <dgm:pt modelId="{0C85E0DC-1359-4DF1-BEE6-E04AB31B854D}" type="sibTrans" cxnId="{6F0A2CE4-74AA-40BC-B958-7816F72F4514}">
      <dgm:prSet/>
      <dgm:spPr/>
      <dgm:t>
        <a:bodyPr/>
        <a:lstStyle/>
        <a:p>
          <a:endParaRPr lang="en-US"/>
        </a:p>
      </dgm:t>
    </dgm:pt>
    <dgm:pt modelId="{A950F6DF-440A-4979-9845-77154E0B2853}">
      <dgm:prSet phldrT="[Text]" custT="1"/>
      <dgm:spPr/>
      <dgm:t>
        <a:bodyPr/>
        <a:lstStyle/>
        <a:p>
          <a:r>
            <a:rPr lang="en-US" sz="1800" b="1" dirty="0"/>
            <a:t>Tier 1- Universal</a:t>
          </a:r>
        </a:p>
      </dgm:t>
    </dgm:pt>
    <dgm:pt modelId="{BD3E9835-C9A9-4EE6-93D3-C4059986C1F2}" type="parTrans" cxnId="{25E77116-3B3F-4532-B212-DC94C329108D}">
      <dgm:prSet/>
      <dgm:spPr/>
      <dgm:t>
        <a:bodyPr/>
        <a:lstStyle/>
        <a:p>
          <a:endParaRPr lang="en-US"/>
        </a:p>
      </dgm:t>
    </dgm:pt>
    <dgm:pt modelId="{B71BC6E4-664C-44DB-991C-C83380C4DEB4}" type="sibTrans" cxnId="{25E77116-3B3F-4532-B212-DC94C329108D}">
      <dgm:prSet/>
      <dgm:spPr/>
      <dgm:t>
        <a:bodyPr/>
        <a:lstStyle/>
        <a:p>
          <a:endParaRPr lang="en-US"/>
        </a:p>
      </dgm:t>
    </dgm:pt>
    <dgm:pt modelId="{B1B740C0-758E-40AA-B912-A50241141ABC}" type="pres">
      <dgm:prSet presAssocID="{A0D1D47A-EEA7-45B0-945B-39E4896C3B6C}" presName="Name0" presStyleCnt="0">
        <dgm:presLayoutVars>
          <dgm:dir/>
          <dgm:animLvl val="lvl"/>
          <dgm:resizeHandles val="exact"/>
        </dgm:presLayoutVars>
      </dgm:prSet>
      <dgm:spPr/>
    </dgm:pt>
    <dgm:pt modelId="{21029C5F-681B-4FCD-9F39-AE77DE076B30}" type="pres">
      <dgm:prSet presAssocID="{5C061C0C-2B56-4882-91B0-6EFD5CB62A09}" presName="Name8" presStyleCnt="0"/>
      <dgm:spPr/>
    </dgm:pt>
    <dgm:pt modelId="{B512986A-F755-4DC2-B550-4189F036B3E1}" type="pres">
      <dgm:prSet presAssocID="{5C061C0C-2B56-4882-91B0-6EFD5CB62A09}" presName="level" presStyleLbl="node1" presStyleIdx="0" presStyleCnt="3">
        <dgm:presLayoutVars>
          <dgm:chMax val="1"/>
          <dgm:bulletEnabled val="1"/>
        </dgm:presLayoutVars>
      </dgm:prSet>
      <dgm:spPr/>
    </dgm:pt>
    <dgm:pt modelId="{C5D6B5C1-C357-4E4C-ADEE-7B4CCF79A5B2}" type="pres">
      <dgm:prSet presAssocID="{5C061C0C-2B56-4882-91B0-6EFD5CB62A09}" presName="levelTx" presStyleLbl="revTx" presStyleIdx="0" presStyleCnt="0">
        <dgm:presLayoutVars>
          <dgm:chMax val="1"/>
          <dgm:bulletEnabled val="1"/>
        </dgm:presLayoutVars>
      </dgm:prSet>
      <dgm:spPr/>
    </dgm:pt>
    <dgm:pt modelId="{9E556C6C-E35D-4EDD-AF20-90B067F4030E}" type="pres">
      <dgm:prSet presAssocID="{08577527-1160-4B68-B94A-5E44C0516F44}" presName="Name8" presStyleCnt="0"/>
      <dgm:spPr/>
    </dgm:pt>
    <dgm:pt modelId="{0DD16A4B-E192-49B1-BE46-1D09698B1308}" type="pres">
      <dgm:prSet presAssocID="{08577527-1160-4B68-B94A-5E44C0516F44}" presName="level" presStyleLbl="node1" presStyleIdx="1" presStyleCnt="3" custLinFactNeighborY="885">
        <dgm:presLayoutVars>
          <dgm:chMax val="1"/>
          <dgm:bulletEnabled val="1"/>
        </dgm:presLayoutVars>
      </dgm:prSet>
      <dgm:spPr/>
    </dgm:pt>
    <dgm:pt modelId="{B439E0AC-9AA8-4858-83A5-35A7AAAC5F39}" type="pres">
      <dgm:prSet presAssocID="{08577527-1160-4B68-B94A-5E44C0516F44}" presName="levelTx" presStyleLbl="revTx" presStyleIdx="0" presStyleCnt="0">
        <dgm:presLayoutVars>
          <dgm:chMax val="1"/>
          <dgm:bulletEnabled val="1"/>
        </dgm:presLayoutVars>
      </dgm:prSet>
      <dgm:spPr/>
    </dgm:pt>
    <dgm:pt modelId="{F94379EB-F93F-4278-9985-ACAE2C1B4308}" type="pres">
      <dgm:prSet presAssocID="{A950F6DF-440A-4979-9845-77154E0B2853}" presName="Name8" presStyleCnt="0"/>
      <dgm:spPr/>
    </dgm:pt>
    <dgm:pt modelId="{3E6B2613-E7E4-473F-8BF8-CCD2E51FAA78}" type="pres">
      <dgm:prSet presAssocID="{A950F6DF-440A-4979-9845-77154E0B2853}" presName="level" presStyleLbl="node1" presStyleIdx="2" presStyleCnt="3" custLinFactNeighborY="5587">
        <dgm:presLayoutVars>
          <dgm:chMax val="1"/>
          <dgm:bulletEnabled val="1"/>
        </dgm:presLayoutVars>
      </dgm:prSet>
      <dgm:spPr/>
    </dgm:pt>
    <dgm:pt modelId="{FE66B89D-DD74-4CFB-AC51-7C0A6DF730B0}" type="pres">
      <dgm:prSet presAssocID="{A950F6DF-440A-4979-9845-77154E0B2853}" presName="levelTx" presStyleLbl="revTx" presStyleIdx="0" presStyleCnt="0">
        <dgm:presLayoutVars>
          <dgm:chMax val="1"/>
          <dgm:bulletEnabled val="1"/>
        </dgm:presLayoutVars>
      </dgm:prSet>
      <dgm:spPr/>
    </dgm:pt>
  </dgm:ptLst>
  <dgm:cxnLst>
    <dgm:cxn modelId="{698CF714-E687-4FD7-80AD-086024D6AE71}" type="presOf" srcId="{A0D1D47A-EEA7-45B0-945B-39E4896C3B6C}" destId="{B1B740C0-758E-40AA-B912-A50241141ABC}" srcOrd="0" destOrd="0" presId="urn:microsoft.com/office/officeart/2005/8/layout/pyramid1"/>
    <dgm:cxn modelId="{25E77116-3B3F-4532-B212-DC94C329108D}" srcId="{A0D1D47A-EEA7-45B0-945B-39E4896C3B6C}" destId="{A950F6DF-440A-4979-9845-77154E0B2853}" srcOrd="2" destOrd="0" parTransId="{BD3E9835-C9A9-4EE6-93D3-C4059986C1F2}" sibTransId="{B71BC6E4-664C-44DB-991C-C83380C4DEB4}"/>
    <dgm:cxn modelId="{EEC01022-1381-48D3-8E9E-417577DE81CD}" type="presOf" srcId="{08577527-1160-4B68-B94A-5E44C0516F44}" destId="{0DD16A4B-E192-49B1-BE46-1D09698B1308}" srcOrd="0" destOrd="0" presId="urn:microsoft.com/office/officeart/2005/8/layout/pyramid1"/>
    <dgm:cxn modelId="{4FE51D27-48F6-4AD9-9E49-671C6CF12CB6}" type="presOf" srcId="{08577527-1160-4B68-B94A-5E44C0516F44}" destId="{B439E0AC-9AA8-4858-83A5-35A7AAAC5F39}" srcOrd="1" destOrd="0" presId="urn:microsoft.com/office/officeart/2005/8/layout/pyramid1"/>
    <dgm:cxn modelId="{60E79073-10D3-4A28-9AA0-D942F41D007A}" srcId="{A0D1D47A-EEA7-45B0-945B-39E4896C3B6C}" destId="{5C061C0C-2B56-4882-91B0-6EFD5CB62A09}" srcOrd="0" destOrd="0" parTransId="{C84AC792-F269-4F27-B3CB-5CEFCE2E8A24}" sibTransId="{ADF886A5-A312-4E2F-B73B-DB7F00292443}"/>
    <dgm:cxn modelId="{8D52508F-8728-46EC-B931-F5A5D8395CFC}" type="presOf" srcId="{A950F6DF-440A-4979-9845-77154E0B2853}" destId="{3E6B2613-E7E4-473F-8BF8-CCD2E51FAA78}" srcOrd="0" destOrd="0" presId="urn:microsoft.com/office/officeart/2005/8/layout/pyramid1"/>
    <dgm:cxn modelId="{3F1679CD-6561-47CE-B71B-558A675EA755}" type="presOf" srcId="{5C061C0C-2B56-4882-91B0-6EFD5CB62A09}" destId="{B512986A-F755-4DC2-B550-4189F036B3E1}" srcOrd="0" destOrd="0" presId="urn:microsoft.com/office/officeart/2005/8/layout/pyramid1"/>
    <dgm:cxn modelId="{D4E13ADB-8C0D-4C36-89C5-654C7F23FF63}" type="presOf" srcId="{A950F6DF-440A-4979-9845-77154E0B2853}" destId="{FE66B89D-DD74-4CFB-AC51-7C0A6DF730B0}" srcOrd="1" destOrd="0" presId="urn:microsoft.com/office/officeart/2005/8/layout/pyramid1"/>
    <dgm:cxn modelId="{4BCAC7DE-B333-46F1-A2C5-012B70CF5508}" type="presOf" srcId="{5C061C0C-2B56-4882-91B0-6EFD5CB62A09}" destId="{C5D6B5C1-C357-4E4C-ADEE-7B4CCF79A5B2}" srcOrd="1" destOrd="0" presId="urn:microsoft.com/office/officeart/2005/8/layout/pyramid1"/>
    <dgm:cxn modelId="{6F0A2CE4-74AA-40BC-B958-7816F72F4514}" srcId="{A0D1D47A-EEA7-45B0-945B-39E4896C3B6C}" destId="{08577527-1160-4B68-B94A-5E44C0516F44}" srcOrd="1" destOrd="0" parTransId="{41070130-E9E3-4315-A20F-924E3002652C}" sibTransId="{0C85E0DC-1359-4DF1-BEE6-E04AB31B854D}"/>
    <dgm:cxn modelId="{13710A3B-20E9-4270-9E1B-1AB2037E293C}" type="presParOf" srcId="{B1B740C0-758E-40AA-B912-A50241141ABC}" destId="{21029C5F-681B-4FCD-9F39-AE77DE076B30}" srcOrd="0" destOrd="0" presId="urn:microsoft.com/office/officeart/2005/8/layout/pyramid1"/>
    <dgm:cxn modelId="{80543FB3-DB6D-4ACC-A7DC-3077A7D97A1A}" type="presParOf" srcId="{21029C5F-681B-4FCD-9F39-AE77DE076B30}" destId="{B512986A-F755-4DC2-B550-4189F036B3E1}" srcOrd="0" destOrd="0" presId="urn:microsoft.com/office/officeart/2005/8/layout/pyramid1"/>
    <dgm:cxn modelId="{B73BE60E-694E-4CC7-BB49-23DE3A5B88B8}" type="presParOf" srcId="{21029C5F-681B-4FCD-9F39-AE77DE076B30}" destId="{C5D6B5C1-C357-4E4C-ADEE-7B4CCF79A5B2}" srcOrd="1" destOrd="0" presId="urn:microsoft.com/office/officeart/2005/8/layout/pyramid1"/>
    <dgm:cxn modelId="{7A1ED62B-C361-426A-AF1C-2C4F66A28D1D}" type="presParOf" srcId="{B1B740C0-758E-40AA-B912-A50241141ABC}" destId="{9E556C6C-E35D-4EDD-AF20-90B067F4030E}" srcOrd="1" destOrd="0" presId="urn:microsoft.com/office/officeart/2005/8/layout/pyramid1"/>
    <dgm:cxn modelId="{F56478FC-CEB6-4E50-BDBC-534B08F4C0D9}" type="presParOf" srcId="{9E556C6C-E35D-4EDD-AF20-90B067F4030E}" destId="{0DD16A4B-E192-49B1-BE46-1D09698B1308}" srcOrd="0" destOrd="0" presId="urn:microsoft.com/office/officeart/2005/8/layout/pyramid1"/>
    <dgm:cxn modelId="{C8D24918-7E88-4FF9-AA5B-B34630A1AF90}" type="presParOf" srcId="{9E556C6C-E35D-4EDD-AF20-90B067F4030E}" destId="{B439E0AC-9AA8-4858-83A5-35A7AAAC5F39}" srcOrd="1" destOrd="0" presId="urn:microsoft.com/office/officeart/2005/8/layout/pyramid1"/>
    <dgm:cxn modelId="{0CB11A73-51C2-4E97-B873-16C23EED66B0}" type="presParOf" srcId="{B1B740C0-758E-40AA-B912-A50241141ABC}" destId="{F94379EB-F93F-4278-9985-ACAE2C1B4308}" srcOrd="2" destOrd="0" presId="urn:microsoft.com/office/officeart/2005/8/layout/pyramid1"/>
    <dgm:cxn modelId="{EE584AD5-229A-4648-89DD-3BB72B66F8BB}" type="presParOf" srcId="{F94379EB-F93F-4278-9985-ACAE2C1B4308}" destId="{3E6B2613-E7E4-473F-8BF8-CCD2E51FAA78}" srcOrd="0" destOrd="0" presId="urn:microsoft.com/office/officeart/2005/8/layout/pyramid1"/>
    <dgm:cxn modelId="{4A2CADF7-7127-4DB3-A46C-57C6AEE5B887}" type="presParOf" srcId="{F94379EB-F93F-4278-9985-ACAE2C1B4308}" destId="{FE66B89D-DD74-4CFB-AC51-7C0A6DF730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D1D47A-EEA7-45B0-945B-39E4896C3B6C}" type="doc">
      <dgm:prSet loTypeId="urn:microsoft.com/office/officeart/2005/8/layout/pyramid1" loCatId="pyramid" qsTypeId="urn:microsoft.com/office/officeart/2005/8/quickstyle/simple1" qsCatId="simple" csTypeId="urn:microsoft.com/office/officeart/2005/8/colors/colorful4" csCatId="colorful" phldr="1"/>
      <dgm:spPr/>
    </dgm:pt>
    <dgm:pt modelId="{5C061C0C-2B56-4882-91B0-6EFD5CB62A09}">
      <dgm:prSet phldrT="[Text]" custT="1"/>
      <dgm:spPr/>
      <dgm:t>
        <a:bodyPr/>
        <a:lstStyle/>
        <a:p>
          <a:endParaRPr lang="en-US" sz="1600" dirty="0"/>
        </a:p>
        <a:p>
          <a:endParaRPr lang="en-US" sz="2000" b="1" dirty="0"/>
        </a:p>
        <a:p>
          <a:endParaRPr lang="en-US" sz="2000" b="1" dirty="0"/>
        </a:p>
        <a:p>
          <a:r>
            <a:rPr lang="en-US" sz="2000" b="1" dirty="0"/>
            <a:t>Tier 3- </a:t>
          </a:r>
        </a:p>
        <a:p>
          <a:r>
            <a:rPr lang="en-US" sz="2000" b="1" dirty="0"/>
            <a:t>Focused</a:t>
          </a:r>
        </a:p>
        <a:p>
          <a:endParaRPr lang="en-US" sz="1600" dirty="0"/>
        </a:p>
      </dgm:t>
    </dgm:pt>
    <dgm:pt modelId="{C84AC792-F269-4F27-B3CB-5CEFCE2E8A24}" type="parTrans" cxnId="{60E79073-10D3-4A28-9AA0-D942F41D007A}">
      <dgm:prSet/>
      <dgm:spPr/>
      <dgm:t>
        <a:bodyPr/>
        <a:lstStyle/>
        <a:p>
          <a:endParaRPr lang="en-US"/>
        </a:p>
      </dgm:t>
    </dgm:pt>
    <dgm:pt modelId="{ADF886A5-A312-4E2F-B73B-DB7F00292443}" type="sibTrans" cxnId="{60E79073-10D3-4A28-9AA0-D942F41D007A}">
      <dgm:prSet/>
      <dgm:spPr/>
      <dgm:t>
        <a:bodyPr/>
        <a:lstStyle/>
        <a:p>
          <a:endParaRPr lang="en-US"/>
        </a:p>
      </dgm:t>
    </dgm:pt>
    <dgm:pt modelId="{08577527-1160-4B68-B94A-5E44C0516F44}">
      <dgm:prSet phldrT="[Text]" custT="1"/>
      <dgm:spPr/>
      <dgm:t>
        <a:bodyPr/>
        <a:lstStyle/>
        <a:p>
          <a:r>
            <a:rPr lang="en-US" sz="2000" b="1" dirty="0"/>
            <a:t>Tier 2- Targeted</a:t>
          </a:r>
        </a:p>
      </dgm:t>
    </dgm:pt>
    <dgm:pt modelId="{41070130-E9E3-4315-A20F-924E3002652C}" type="parTrans" cxnId="{6F0A2CE4-74AA-40BC-B958-7816F72F4514}">
      <dgm:prSet/>
      <dgm:spPr/>
      <dgm:t>
        <a:bodyPr/>
        <a:lstStyle/>
        <a:p>
          <a:endParaRPr lang="en-US"/>
        </a:p>
      </dgm:t>
    </dgm:pt>
    <dgm:pt modelId="{0C85E0DC-1359-4DF1-BEE6-E04AB31B854D}" type="sibTrans" cxnId="{6F0A2CE4-74AA-40BC-B958-7816F72F4514}">
      <dgm:prSet/>
      <dgm:spPr/>
      <dgm:t>
        <a:bodyPr/>
        <a:lstStyle/>
        <a:p>
          <a:endParaRPr lang="en-US"/>
        </a:p>
      </dgm:t>
    </dgm:pt>
    <dgm:pt modelId="{A950F6DF-440A-4979-9845-77154E0B2853}">
      <dgm:prSet phldrT="[Text]" custT="1"/>
      <dgm:spPr/>
      <dgm:t>
        <a:bodyPr/>
        <a:lstStyle/>
        <a:p>
          <a:r>
            <a:rPr lang="en-US" sz="1800" b="1" dirty="0"/>
            <a:t>Tier 1- Universal</a:t>
          </a:r>
        </a:p>
      </dgm:t>
    </dgm:pt>
    <dgm:pt modelId="{BD3E9835-C9A9-4EE6-93D3-C4059986C1F2}" type="parTrans" cxnId="{25E77116-3B3F-4532-B212-DC94C329108D}">
      <dgm:prSet/>
      <dgm:spPr/>
      <dgm:t>
        <a:bodyPr/>
        <a:lstStyle/>
        <a:p>
          <a:endParaRPr lang="en-US"/>
        </a:p>
      </dgm:t>
    </dgm:pt>
    <dgm:pt modelId="{B71BC6E4-664C-44DB-991C-C83380C4DEB4}" type="sibTrans" cxnId="{25E77116-3B3F-4532-B212-DC94C329108D}">
      <dgm:prSet/>
      <dgm:spPr/>
      <dgm:t>
        <a:bodyPr/>
        <a:lstStyle/>
        <a:p>
          <a:endParaRPr lang="en-US"/>
        </a:p>
      </dgm:t>
    </dgm:pt>
    <dgm:pt modelId="{B1B740C0-758E-40AA-B912-A50241141ABC}" type="pres">
      <dgm:prSet presAssocID="{A0D1D47A-EEA7-45B0-945B-39E4896C3B6C}" presName="Name0" presStyleCnt="0">
        <dgm:presLayoutVars>
          <dgm:dir/>
          <dgm:animLvl val="lvl"/>
          <dgm:resizeHandles val="exact"/>
        </dgm:presLayoutVars>
      </dgm:prSet>
      <dgm:spPr/>
    </dgm:pt>
    <dgm:pt modelId="{21029C5F-681B-4FCD-9F39-AE77DE076B30}" type="pres">
      <dgm:prSet presAssocID="{5C061C0C-2B56-4882-91B0-6EFD5CB62A09}" presName="Name8" presStyleCnt="0"/>
      <dgm:spPr/>
    </dgm:pt>
    <dgm:pt modelId="{B512986A-F755-4DC2-B550-4189F036B3E1}" type="pres">
      <dgm:prSet presAssocID="{5C061C0C-2B56-4882-91B0-6EFD5CB62A09}" presName="level" presStyleLbl="node1" presStyleIdx="0" presStyleCnt="3">
        <dgm:presLayoutVars>
          <dgm:chMax val="1"/>
          <dgm:bulletEnabled val="1"/>
        </dgm:presLayoutVars>
      </dgm:prSet>
      <dgm:spPr/>
    </dgm:pt>
    <dgm:pt modelId="{C5D6B5C1-C357-4E4C-ADEE-7B4CCF79A5B2}" type="pres">
      <dgm:prSet presAssocID="{5C061C0C-2B56-4882-91B0-6EFD5CB62A09}" presName="levelTx" presStyleLbl="revTx" presStyleIdx="0" presStyleCnt="0">
        <dgm:presLayoutVars>
          <dgm:chMax val="1"/>
          <dgm:bulletEnabled val="1"/>
        </dgm:presLayoutVars>
      </dgm:prSet>
      <dgm:spPr/>
    </dgm:pt>
    <dgm:pt modelId="{9E556C6C-E35D-4EDD-AF20-90B067F4030E}" type="pres">
      <dgm:prSet presAssocID="{08577527-1160-4B68-B94A-5E44C0516F44}" presName="Name8" presStyleCnt="0"/>
      <dgm:spPr/>
    </dgm:pt>
    <dgm:pt modelId="{0DD16A4B-E192-49B1-BE46-1D09698B1308}" type="pres">
      <dgm:prSet presAssocID="{08577527-1160-4B68-B94A-5E44C0516F44}" presName="level" presStyleLbl="node1" presStyleIdx="1" presStyleCnt="3" custLinFactNeighborY="885">
        <dgm:presLayoutVars>
          <dgm:chMax val="1"/>
          <dgm:bulletEnabled val="1"/>
        </dgm:presLayoutVars>
      </dgm:prSet>
      <dgm:spPr/>
    </dgm:pt>
    <dgm:pt modelId="{B439E0AC-9AA8-4858-83A5-35A7AAAC5F39}" type="pres">
      <dgm:prSet presAssocID="{08577527-1160-4B68-B94A-5E44C0516F44}" presName="levelTx" presStyleLbl="revTx" presStyleIdx="0" presStyleCnt="0">
        <dgm:presLayoutVars>
          <dgm:chMax val="1"/>
          <dgm:bulletEnabled val="1"/>
        </dgm:presLayoutVars>
      </dgm:prSet>
      <dgm:spPr/>
    </dgm:pt>
    <dgm:pt modelId="{F94379EB-F93F-4278-9985-ACAE2C1B4308}" type="pres">
      <dgm:prSet presAssocID="{A950F6DF-440A-4979-9845-77154E0B2853}" presName="Name8" presStyleCnt="0"/>
      <dgm:spPr/>
    </dgm:pt>
    <dgm:pt modelId="{3E6B2613-E7E4-473F-8BF8-CCD2E51FAA78}" type="pres">
      <dgm:prSet presAssocID="{A950F6DF-440A-4979-9845-77154E0B2853}" presName="level" presStyleLbl="node1" presStyleIdx="2" presStyleCnt="3" custLinFactNeighborY="5587">
        <dgm:presLayoutVars>
          <dgm:chMax val="1"/>
          <dgm:bulletEnabled val="1"/>
        </dgm:presLayoutVars>
      </dgm:prSet>
      <dgm:spPr/>
    </dgm:pt>
    <dgm:pt modelId="{FE66B89D-DD74-4CFB-AC51-7C0A6DF730B0}" type="pres">
      <dgm:prSet presAssocID="{A950F6DF-440A-4979-9845-77154E0B2853}" presName="levelTx" presStyleLbl="revTx" presStyleIdx="0" presStyleCnt="0">
        <dgm:presLayoutVars>
          <dgm:chMax val="1"/>
          <dgm:bulletEnabled val="1"/>
        </dgm:presLayoutVars>
      </dgm:prSet>
      <dgm:spPr/>
    </dgm:pt>
  </dgm:ptLst>
  <dgm:cxnLst>
    <dgm:cxn modelId="{698CF714-E687-4FD7-80AD-086024D6AE71}" type="presOf" srcId="{A0D1D47A-EEA7-45B0-945B-39E4896C3B6C}" destId="{B1B740C0-758E-40AA-B912-A50241141ABC}" srcOrd="0" destOrd="0" presId="urn:microsoft.com/office/officeart/2005/8/layout/pyramid1"/>
    <dgm:cxn modelId="{25E77116-3B3F-4532-B212-DC94C329108D}" srcId="{A0D1D47A-EEA7-45B0-945B-39E4896C3B6C}" destId="{A950F6DF-440A-4979-9845-77154E0B2853}" srcOrd="2" destOrd="0" parTransId="{BD3E9835-C9A9-4EE6-93D3-C4059986C1F2}" sibTransId="{B71BC6E4-664C-44DB-991C-C83380C4DEB4}"/>
    <dgm:cxn modelId="{EEC01022-1381-48D3-8E9E-417577DE81CD}" type="presOf" srcId="{08577527-1160-4B68-B94A-5E44C0516F44}" destId="{0DD16A4B-E192-49B1-BE46-1D09698B1308}" srcOrd="0" destOrd="0" presId="urn:microsoft.com/office/officeart/2005/8/layout/pyramid1"/>
    <dgm:cxn modelId="{4FE51D27-48F6-4AD9-9E49-671C6CF12CB6}" type="presOf" srcId="{08577527-1160-4B68-B94A-5E44C0516F44}" destId="{B439E0AC-9AA8-4858-83A5-35A7AAAC5F39}" srcOrd="1" destOrd="0" presId="urn:microsoft.com/office/officeart/2005/8/layout/pyramid1"/>
    <dgm:cxn modelId="{60E79073-10D3-4A28-9AA0-D942F41D007A}" srcId="{A0D1D47A-EEA7-45B0-945B-39E4896C3B6C}" destId="{5C061C0C-2B56-4882-91B0-6EFD5CB62A09}" srcOrd="0" destOrd="0" parTransId="{C84AC792-F269-4F27-B3CB-5CEFCE2E8A24}" sibTransId="{ADF886A5-A312-4E2F-B73B-DB7F00292443}"/>
    <dgm:cxn modelId="{8D52508F-8728-46EC-B931-F5A5D8395CFC}" type="presOf" srcId="{A950F6DF-440A-4979-9845-77154E0B2853}" destId="{3E6B2613-E7E4-473F-8BF8-CCD2E51FAA78}" srcOrd="0" destOrd="0" presId="urn:microsoft.com/office/officeart/2005/8/layout/pyramid1"/>
    <dgm:cxn modelId="{3F1679CD-6561-47CE-B71B-558A675EA755}" type="presOf" srcId="{5C061C0C-2B56-4882-91B0-6EFD5CB62A09}" destId="{B512986A-F755-4DC2-B550-4189F036B3E1}" srcOrd="0" destOrd="0" presId="urn:microsoft.com/office/officeart/2005/8/layout/pyramid1"/>
    <dgm:cxn modelId="{D4E13ADB-8C0D-4C36-89C5-654C7F23FF63}" type="presOf" srcId="{A950F6DF-440A-4979-9845-77154E0B2853}" destId="{FE66B89D-DD74-4CFB-AC51-7C0A6DF730B0}" srcOrd="1" destOrd="0" presId="urn:microsoft.com/office/officeart/2005/8/layout/pyramid1"/>
    <dgm:cxn modelId="{4BCAC7DE-B333-46F1-A2C5-012B70CF5508}" type="presOf" srcId="{5C061C0C-2B56-4882-91B0-6EFD5CB62A09}" destId="{C5D6B5C1-C357-4E4C-ADEE-7B4CCF79A5B2}" srcOrd="1" destOrd="0" presId="urn:microsoft.com/office/officeart/2005/8/layout/pyramid1"/>
    <dgm:cxn modelId="{6F0A2CE4-74AA-40BC-B958-7816F72F4514}" srcId="{A0D1D47A-EEA7-45B0-945B-39E4896C3B6C}" destId="{08577527-1160-4B68-B94A-5E44C0516F44}" srcOrd="1" destOrd="0" parTransId="{41070130-E9E3-4315-A20F-924E3002652C}" sibTransId="{0C85E0DC-1359-4DF1-BEE6-E04AB31B854D}"/>
    <dgm:cxn modelId="{13710A3B-20E9-4270-9E1B-1AB2037E293C}" type="presParOf" srcId="{B1B740C0-758E-40AA-B912-A50241141ABC}" destId="{21029C5F-681B-4FCD-9F39-AE77DE076B30}" srcOrd="0" destOrd="0" presId="urn:microsoft.com/office/officeart/2005/8/layout/pyramid1"/>
    <dgm:cxn modelId="{80543FB3-DB6D-4ACC-A7DC-3077A7D97A1A}" type="presParOf" srcId="{21029C5F-681B-4FCD-9F39-AE77DE076B30}" destId="{B512986A-F755-4DC2-B550-4189F036B3E1}" srcOrd="0" destOrd="0" presId="urn:microsoft.com/office/officeart/2005/8/layout/pyramid1"/>
    <dgm:cxn modelId="{B73BE60E-694E-4CC7-BB49-23DE3A5B88B8}" type="presParOf" srcId="{21029C5F-681B-4FCD-9F39-AE77DE076B30}" destId="{C5D6B5C1-C357-4E4C-ADEE-7B4CCF79A5B2}" srcOrd="1" destOrd="0" presId="urn:microsoft.com/office/officeart/2005/8/layout/pyramid1"/>
    <dgm:cxn modelId="{7A1ED62B-C361-426A-AF1C-2C4F66A28D1D}" type="presParOf" srcId="{B1B740C0-758E-40AA-B912-A50241141ABC}" destId="{9E556C6C-E35D-4EDD-AF20-90B067F4030E}" srcOrd="1" destOrd="0" presId="urn:microsoft.com/office/officeart/2005/8/layout/pyramid1"/>
    <dgm:cxn modelId="{F56478FC-CEB6-4E50-BDBC-534B08F4C0D9}" type="presParOf" srcId="{9E556C6C-E35D-4EDD-AF20-90B067F4030E}" destId="{0DD16A4B-E192-49B1-BE46-1D09698B1308}" srcOrd="0" destOrd="0" presId="urn:microsoft.com/office/officeart/2005/8/layout/pyramid1"/>
    <dgm:cxn modelId="{C8D24918-7E88-4FF9-AA5B-B34630A1AF90}" type="presParOf" srcId="{9E556C6C-E35D-4EDD-AF20-90B067F4030E}" destId="{B439E0AC-9AA8-4858-83A5-35A7AAAC5F39}" srcOrd="1" destOrd="0" presId="urn:microsoft.com/office/officeart/2005/8/layout/pyramid1"/>
    <dgm:cxn modelId="{0CB11A73-51C2-4E97-B873-16C23EED66B0}" type="presParOf" srcId="{B1B740C0-758E-40AA-B912-A50241141ABC}" destId="{F94379EB-F93F-4278-9985-ACAE2C1B4308}" srcOrd="2" destOrd="0" presId="urn:microsoft.com/office/officeart/2005/8/layout/pyramid1"/>
    <dgm:cxn modelId="{EE584AD5-229A-4648-89DD-3BB72B66F8BB}" type="presParOf" srcId="{F94379EB-F93F-4278-9985-ACAE2C1B4308}" destId="{3E6B2613-E7E4-473F-8BF8-CCD2E51FAA78}" srcOrd="0" destOrd="0" presId="urn:microsoft.com/office/officeart/2005/8/layout/pyramid1"/>
    <dgm:cxn modelId="{4A2CADF7-7127-4DB3-A46C-57C6AEE5B887}" type="presParOf" srcId="{F94379EB-F93F-4278-9985-ACAE2C1B4308}" destId="{FE66B89D-DD74-4CFB-AC51-7C0A6DF730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D1D47A-EEA7-45B0-945B-39E4896C3B6C}" type="doc">
      <dgm:prSet loTypeId="urn:microsoft.com/office/officeart/2005/8/layout/pyramid1" loCatId="pyramid" qsTypeId="urn:microsoft.com/office/officeart/2005/8/quickstyle/simple1" qsCatId="simple" csTypeId="urn:microsoft.com/office/officeart/2005/8/colors/colorful4" csCatId="colorful" phldr="1"/>
      <dgm:spPr/>
    </dgm:pt>
    <dgm:pt modelId="{5C061C0C-2B56-4882-91B0-6EFD5CB62A09}">
      <dgm:prSet phldrT="[Text]" custT="1"/>
      <dgm:spPr/>
      <dgm:t>
        <a:bodyPr/>
        <a:lstStyle/>
        <a:p>
          <a:endParaRPr lang="en-US" sz="1600" dirty="0"/>
        </a:p>
        <a:p>
          <a:endParaRPr lang="en-US" sz="2000" b="1" dirty="0"/>
        </a:p>
        <a:p>
          <a:endParaRPr lang="en-US" sz="2000" b="1" dirty="0"/>
        </a:p>
        <a:p>
          <a:r>
            <a:rPr lang="en-US" sz="2000" b="1" dirty="0"/>
            <a:t>Tier 3- </a:t>
          </a:r>
        </a:p>
        <a:p>
          <a:r>
            <a:rPr lang="en-US" sz="2000" b="1" dirty="0"/>
            <a:t>Focused</a:t>
          </a:r>
        </a:p>
        <a:p>
          <a:endParaRPr lang="en-US" sz="1600" dirty="0"/>
        </a:p>
      </dgm:t>
    </dgm:pt>
    <dgm:pt modelId="{C84AC792-F269-4F27-B3CB-5CEFCE2E8A24}" type="parTrans" cxnId="{60E79073-10D3-4A28-9AA0-D942F41D007A}">
      <dgm:prSet/>
      <dgm:spPr/>
      <dgm:t>
        <a:bodyPr/>
        <a:lstStyle/>
        <a:p>
          <a:endParaRPr lang="en-US"/>
        </a:p>
      </dgm:t>
    </dgm:pt>
    <dgm:pt modelId="{ADF886A5-A312-4E2F-B73B-DB7F00292443}" type="sibTrans" cxnId="{60E79073-10D3-4A28-9AA0-D942F41D007A}">
      <dgm:prSet/>
      <dgm:spPr/>
      <dgm:t>
        <a:bodyPr/>
        <a:lstStyle/>
        <a:p>
          <a:endParaRPr lang="en-US"/>
        </a:p>
      </dgm:t>
    </dgm:pt>
    <dgm:pt modelId="{08577527-1160-4B68-B94A-5E44C0516F44}">
      <dgm:prSet phldrT="[Text]" custT="1"/>
      <dgm:spPr/>
      <dgm:t>
        <a:bodyPr/>
        <a:lstStyle/>
        <a:p>
          <a:r>
            <a:rPr lang="en-US" sz="2000" b="1" dirty="0"/>
            <a:t>Tier 2- Targeted</a:t>
          </a:r>
        </a:p>
      </dgm:t>
    </dgm:pt>
    <dgm:pt modelId="{41070130-E9E3-4315-A20F-924E3002652C}" type="parTrans" cxnId="{6F0A2CE4-74AA-40BC-B958-7816F72F4514}">
      <dgm:prSet/>
      <dgm:spPr/>
      <dgm:t>
        <a:bodyPr/>
        <a:lstStyle/>
        <a:p>
          <a:endParaRPr lang="en-US"/>
        </a:p>
      </dgm:t>
    </dgm:pt>
    <dgm:pt modelId="{0C85E0DC-1359-4DF1-BEE6-E04AB31B854D}" type="sibTrans" cxnId="{6F0A2CE4-74AA-40BC-B958-7816F72F4514}">
      <dgm:prSet/>
      <dgm:spPr/>
      <dgm:t>
        <a:bodyPr/>
        <a:lstStyle/>
        <a:p>
          <a:endParaRPr lang="en-US"/>
        </a:p>
      </dgm:t>
    </dgm:pt>
    <dgm:pt modelId="{A950F6DF-440A-4979-9845-77154E0B2853}">
      <dgm:prSet phldrT="[Text]" custT="1"/>
      <dgm:spPr/>
      <dgm:t>
        <a:bodyPr/>
        <a:lstStyle/>
        <a:p>
          <a:r>
            <a:rPr lang="en-US" sz="1800" b="1" dirty="0"/>
            <a:t>Tier 1- Universal</a:t>
          </a:r>
        </a:p>
      </dgm:t>
    </dgm:pt>
    <dgm:pt modelId="{BD3E9835-C9A9-4EE6-93D3-C4059986C1F2}" type="parTrans" cxnId="{25E77116-3B3F-4532-B212-DC94C329108D}">
      <dgm:prSet/>
      <dgm:spPr/>
      <dgm:t>
        <a:bodyPr/>
        <a:lstStyle/>
        <a:p>
          <a:endParaRPr lang="en-US"/>
        </a:p>
      </dgm:t>
    </dgm:pt>
    <dgm:pt modelId="{B71BC6E4-664C-44DB-991C-C83380C4DEB4}" type="sibTrans" cxnId="{25E77116-3B3F-4532-B212-DC94C329108D}">
      <dgm:prSet/>
      <dgm:spPr/>
      <dgm:t>
        <a:bodyPr/>
        <a:lstStyle/>
        <a:p>
          <a:endParaRPr lang="en-US"/>
        </a:p>
      </dgm:t>
    </dgm:pt>
    <dgm:pt modelId="{B1B740C0-758E-40AA-B912-A50241141ABC}" type="pres">
      <dgm:prSet presAssocID="{A0D1D47A-EEA7-45B0-945B-39E4896C3B6C}" presName="Name0" presStyleCnt="0">
        <dgm:presLayoutVars>
          <dgm:dir/>
          <dgm:animLvl val="lvl"/>
          <dgm:resizeHandles val="exact"/>
        </dgm:presLayoutVars>
      </dgm:prSet>
      <dgm:spPr/>
    </dgm:pt>
    <dgm:pt modelId="{21029C5F-681B-4FCD-9F39-AE77DE076B30}" type="pres">
      <dgm:prSet presAssocID="{5C061C0C-2B56-4882-91B0-6EFD5CB62A09}" presName="Name8" presStyleCnt="0"/>
      <dgm:spPr/>
    </dgm:pt>
    <dgm:pt modelId="{B512986A-F755-4DC2-B550-4189F036B3E1}" type="pres">
      <dgm:prSet presAssocID="{5C061C0C-2B56-4882-91B0-6EFD5CB62A09}" presName="level" presStyleLbl="node1" presStyleIdx="0" presStyleCnt="3">
        <dgm:presLayoutVars>
          <dgm:chMax val="1"/>
          <dgm:bulletEnabled val="1"/>
        </dgm:presLayoutVars>
      </dgm:prSet>
      <dgm:spPr/>
    </dgm:pt>
    <dgm:pt modelId="{C5D6B5C1-C357-4E4C-ADEE-7B4CCF79A5B2}" type="pres">
      <dgm:prSet presAssocID="{5C061C0C-2B56-4882-91B0-6EFD5CB62A09}" presName="levelTx" presStyleLbl="revTx" presStyleIdx="0" presStyleCnt="0">
        <dgm:presLayoutVars>
          <dgm:chMax val="1"/>
          <dgm:bulletEnabled val="1"/>
        </dgm:presLayoutVars>
      </dgm:prSet>
      <dgm:spPr/>
    </dgm:pt>
    <dgm:pt modelId="{9E556C6C-E35D-4EDD-AF20-90B067F4030E}" type="pres">
      <dgm:prSet presAssocID="{08577527-1160-4B68-B94A-5E44C0516F44}" presName="Name8" presStyleCnt="0"/>
      <dgm:spPr/>
    </dgm:pt>
    <dgm:pt modelId="{0DD16A4B-E192-49B1-BE46-1D09698B1308}" type="pres">
      <dgm:prSet presAssocID="{08577527-1160-4B68-B94A-5E44C0516F44}" presName="level" presStyleLbl="node1" presStyleIdx="1" presStyleCnt="3" custLinFactNeighborY="885">
        <dgm:presLayoutVars>
          <dgm:chMax val="1"/>
          <dgm:bulletEnabled val="1"/>
        </dgm:presLayoutVars>
      </dgm:prSet>
      <dgm:spPr/>
    </dgm:pt>
    <dgm:pt modelId="{B439E0AC-9AA8-4858-83A5-35A7AAAC5F39}" type="pres">
      <dgm:prSet presAssocID="{08577527-1160-4B68-B94A-5E44C0516F44}" presName="levelTx" presStyleLbl="revTx" presStyleIdx="0" presStyleCnt="0">
        <dgm:presLayoutVars>
          <dgm:chMax val="1"/>
          <dgm:bulletEnabled val="1"/>
        </dgm:presLayoutVars>
      </dgm:prSet>
      <dgm:spPr/>
    </dgm:pt>
    <dgm:pt modelId="{F94379EB-F93F-4278-9985-ACAE2C1B4308}" type="pres">
      <dgm:prSet presAssocID="{A950F6DF-440A-4979-9845-77154E0B2853}" presName="Name8" presStyleCnt="0"/>
      <dgm:spPr/>
    </dgm:pt>
    <dgm:pt modelId="{3E6B2613-E7E4-473F-8BF8-CCD2E51FAA78}" type="pres">
      <dgm:prSet presAssocID="{A950F6DF-440A-4979-9845-77154E0B2853}" presName="level" presStyleLbl="node1" presStyleIdx="2" presStyleCnt="3" custLinFactNeighborY="5587">
        <dgm:presLayoutVars>
          <dgm:chMax val="1"/>
          <dgm:bulletEnabled val="1"/>
        </dgm:presLayoutVars>
      </dgm:prSet>
      <dgm:spPr/>
    </dgm:pt>
    <dgm:pt modelId="{FE66B89D-DD74-4CFB-AC51-7C0A6DF730B0}" type="pres">
      <dgm:prSet presAssocID="{A950F6DF-440A-4979-9845-77154E0B2853}" presName="levelTx" presStyleLbl="revTx" presStyleIdx="0" presStyleCnt="0">
        <dgm:presLayoutVars>
          <dgm:chMax val="1"/>
          <dgm:bulletEnabled val="1"/>
        </dgm:presLayoutVars>
      </dgm:prSet>
      <dgm:spPr/>
    </dgm:pt>
  </dgm:ptLst>
  <dgm:cxnLst>
    <dgm:cxn modelId="{698CF714-E687-4FD7-80AD-086024D6AE71}" type="presOf" srcId="{A0D1D47A-EEA7-45B0-945B-39E4896C3B6C}" destId="{B1B740C0-758E-40AA-B912-A50241141ABC}" srcOrd="0" destOrd="0" presId="urn:microsoft.com/office/officeart/2005/8/layout/pyramid1"/>
    <dgm:cxn modelId="{25E77116-3B3F-4532-B212-DC94C329108D}" srcId="{A0D1D47A-EEA7-45B0-945B-39E4896C3B6C}" destId="{A950F6DF-440A-4979-9845-77154E0B2853}" srcOrd="2" destOrd="0" parTransId="{BD3E9835-C9A9-4EE6-93D3-C4059986C1F2}" sibTransId="{B71BC6E4-664C-44DB-991C-C83380C4DEB4}"/>
    <dgm:cxn modelId="{EEC01022-1381-48D3-8E9E-417577DE81CD}" type="presOf" srcId="{08577527-1160-4B68-B94A-5E44C0516F44}" destId="{0DD16A4B-E192-49B1-BE46-1D09698B1308}" srcOrd="0" destOrd="0" presId="urn:microsoft.com/office/officeart/2005/8/layout/pyramid1"/>
    <dgm:cxn modelId="{4FE51D27-48F6-4AD9-9E49-671C6CF12CB6}" type="presOf" srcId="{08577527-1160-4B68-B94A-5E44C0516F44}" destId="{B439E0AC-9AA8-4858-83A5-35A7AAAC5F39}" srcOrd="1" destOrd="0" presId="urn:microsoft.com/office/officeart/2005/8/layout/pyramid1"/>
    <dgm:cxn modelId="{60E79073-10D3-4A28-9AA0-D942F41D007A}" srcId="{A0D1D47A-EEA7-45B0-945B-39E4896C3B6C}" destId="{5C061C0C-2B56-4882-91B0-6EFD5CB62A09}" srcOrd="0" destOrd="0" parTransId="{C84AC792-F269-4F27-B3CB-5CEFCE2E8A24}" sibTransId="{ADF886A5-A312-4E2F-B73B-DB7F00292443}"/>
    <dgm:cxn modelId="{8D52508F-8728-46EC-B931-F5A5D8395CFC}" type="presOf" srcId="{A950F6DF-440A-4979-9845-77154E0B2853}" destId="{3E6B2613-E7E4-473F-8BF8-CCD2E51FAA78}" srcOrd="0" destOrd="0" presId="urn:microsoft.com/office/officeart/2005/8/layout/pyramid1"/>
    <dgm:cxn modelId="{3F1679CD-6561-47CE-B71B-558A675EA755}" type="presOf" srcId="{5C061C0C-2B56-4882-91B0-6EFD5CB62A09}" destId="{B512986A-F755-4DC2-B550-4189F036B3E1}" srcOrd="0" destOrd="0" presId="urn:microsoft.com/office/officeart/2005/8/layout/pyramid1"/>
    <dgm:cxn modelId="{D4E13ADB-8C0D-4C36-89C5-654C7F23FF63}" type="presOf" srcId="{A950F6DF-440A-4979-9845-77154E0B2853}" destId="{FE66B89D-DD74-4CFB-AC51-7C0A6DF730B0}" srcOrd="1" destOrd="0" presId="urn:microsoft.com/office/officeart/2005/8/layout/pyramid1"/>
    <dgm:cxn modelId="{4BCAC7DE-B333-46F1-A2C5-012B70CF5508}" type="presOf" srcId="{5C061C0C-2B56-4882-91B0-6EFD5CB62A09}" destId="{C5D6B5C1-C357-4E4C-ADEE-7B4CCF79A5B2}" srcOrd="1" destOrd="0" presId="urn:microsoft.com/office/officeart/2005/8/layout/pyramid1"/>
    <dgm:cxn modelId="{6F0A2CE4-74AA-40BC-B958-7816F72F4514}" srcId="{A0D1D47A-EEA7-45B0-945B-39E4896C3B6C}" destId="{08577527-1160-4B68-B94A-5E44C0516F44}" srcOrd="1" destOrd="0" parTransId="{41070130-E9E3-4315-A20F-924E3002652C}" sibTransId="{0C85E0DC-1359-4DF1-BEE6-E04AB31B854D}"/>
    <dgm:cxn modelId="{13710A3B-20E9-4270-9E1B-1AB2037E293C}" type="presParOf" srcId="{B1B740C0-758E-40AA-B912-A50241141ABC}" destId="{21029C5F-681B-4FCD-9F39-AE77DE076B30}" srcOrd="0" destOrd="0" presId="urn:microsoft.com/office/officeart/2005/8/layout/pyramid1"/>
    <dgm:cxn modelId="{80543FB3-DB6D-4ACC-A7DC-3077A7D97A1A}" type="presParOf" srcId="{21029C5F-681B-4FCD-9F39-AE77DE076B30}" destId="{B512986A-F755-4DC2-B550-4189F036B3E1}" srcOrd="0" destOrd="0" presId="urn:microsoft.com/office/officeart/2005/8/layout/pyramid1"/>
    <dgm:cxn modelId="{B73BE60E-694E-4CC7-BB49-23DE3A5B88B8}" type="presParOf" srcId="{21029C5F-681B-4FCD-9F39-AE77DE076B30}" destId="{C5D6B5C1-C357-4E4C-ADEE-7B4CCF79A5B2}" srcOrd="1" destOrd="0" presId="urn:microsoft.com/office/officeart/2005/8/layout/pyramid1"/>
    <dgm:cxn modelId="{7A1ED62B-C361-426A-AF1C-2C4F66A28D1D}" type="presParOf" srcId="{B1B740C0-758E-40AA-B912-A50241141ABC}" destId="{9E556C6C-E35D-4EDD-AF20-90B067F4030E}" srcOrd="1" destOrd="0" presId="urn:microsoft.com/office/officeart/2005/8/layout/pyramid1"/>
    <dgm:cxn modelId="{F56478FC-CEB6-4E50-BDBC-534B08F4C0D9}" type="presParOf" srcId="{9E556C6C-E35D-4EDD-AF20-90B067F4030E}" destId="{0DD16A4B-E192-49B1-BE46-1D09698B1308}" srcOrd="0" destOrd="0" presId="urn:microsoft.com/office/officeart/2005/8/layout/pyramid1"/>
    <dgm:cxn modelId="{C8D24918-7E88-4FF9-AA5B-B34630A1AF90}" type="presParOf" srcId="{9E556C6C-E35D-4EDD-AF20-90B067F4030E}" destId="{B439E0AC-9AA8-4858-83A5-35A7AAAC5F39}" srcOrd="1" destOrd="0" presId="urn:microsoft.com/office/officeart/2005/8/layout/pyramid1"/>
    <dgm:cxn modelId="{0CB11A73-51C2-4E97-B873-16C23EED66B0}" type="presParOf" srcId="{B1B740C0-758E-40AA-B912-A50241141ABC}" destId="{F94379EB-F93F-4278-9985-ACAE2C1B4308}" srcOrd="2" destOrd="0" presId="urn:microsoft.com/office/officeart/2005/8/layout/pyramid1"/>
    <dgm:cxn modelId="{EE584AD5-229A-4648-89DD-3BB72B66F8BB}" type="presParOf" srcId="{F94379EB-F93F-4278-9985-ACAE2C1B4308}" destId="{3E6B2613-E7E4-473F-8BF8-CCD2E51FAA78}" srcOrd="0" destOrd="0" presId="urn:microsoft.com/office/officeart/2005/8/layout/pyramid1"/>
    <dgm:cxn modelId="{4A2CADF7-7127-4DB3-A46C-57C6AEE5B887}" type="presParOf" srcId="{F94379EB-F93F-4278-9985-ACAE2C1B4308}" destId="{FE66B89D-DD74-4CFB-AC51-7C0A6DF730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2E187-084F-45E2-BB48-B042249656DE}">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i="1" kern="1200" dirty="0"/>
            <a:t>No- Not all students in a particular type of class or service 	will qualify.  The student must meet all 6 PASA eligibility criteria.</a:t>
          </a:r>
          <a:endParaRPr lang="en-US" sz="2700" kern="1200" dirty="0"/>
        </a:p>
      </dsp:txBody>
      <dsp:txXfrm rot="-5400000">
        <a:off x="3785616" y="295201"/>
        <a:ext cx="6647092" cy="1532257"/>
      </dsp:txXfrm>
    </dsp:sp>
    <dsp:sp modelId="{158D18CC-14D7-4938-B963-59DC16A95D6D}">
      <dsp:nvSpPr>
        <dsp:cNvPr id="0" name=""/>
        <dsp:cNvSpPr/>
      </dsp:nvSpPr>
      <dsp:spPr>
        <a:xfrm>
          <a:off x="0" y="53"/>
          <a:ext cx="3785616"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 Should all my students in a life skills class qualify for the PASA DLM since they are using a modified curriculum?</a:t>
          </a:r>
        </a:p>
      </dsp:txBody>
      <dsp:txXfrm>
        <a:off x="103614" y="103667"/>
        <a:ext cx="3578388" cy="1915324"/>
      </dsp:txXfrm>
    </dsp:sp>
    <dsp:sp modelId="{DC314A94-0ABD-44BB-9902-3646D7E99E3B}">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i="1" kern="1200" dirty="0"/>
            <a:t>No- State assessment participation does not directly correlate to class placement for all students. </a:t>
          </a:r>
          <a:endParaRPr lang="en-US" sz="2700" kern="1200" dirty="0"/>
        </a:p>
      </dsp:txBody>
      <dsp:txXfrm rot="-5400000">
        <a:off x="3785616" y="2523880"/>
        <a:ext cx="6647092" cy="1532257"/>
      </dsp:txXfrm>
    </dsp:sp>
    <dsp:sp modelId="{68D7644C-4E43-4D51-8BD2-56A8B49D6A6D}">
      <dsp:nvSpPr>
        <dsp:cNvPr id="0" name=""/>
        <dsp:cNvSpPr/>
      </dsp:nvSpPr>
      <dsp:spPr>
        <a:xfrm>
          <a:off x="0" y="2228732"/>
          <a:ext cx="3785616"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 have a student who no longer qualifies for the PASA DLM in 11</a:t>
          </a:r>
          <a:r>
            <a:rPr lang="en-US" sz="2200" kern="1200" baseline="30000" dirty="0"/>
            <a:t>th</a:t>
          </a:r>
          <a:r>
            <a:rPr lang="en-US" sz="2200" kern="1200" dirty="0"/>
            <a:t> grade.  Does this mean we need to place her in Keystone ‘trigger courses’?</a:t>
          </a:r>
        </a:p>
      </dsp:txBody>
      <dsp:txXfrm>
        <a:off x="103614" y="2332346"/>
        <a:ext cx="3578388" cy="191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2E187-084F-45E2-BB48-B042249656DE}">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Likely not– these data points should lead the IEP team to review the decision using data to support all 6 criteria.  </a:t>
          </a:r>
        </a:p>
      </dsp:txBody>
      <dsp:txXfrm rot="-5400000">
        <a:off x="3785616" y="295201"/>
        <a:ext cx="6647092" cy="1532257"/>
      </dsp:txXfrm>
    </dsp:sp>
    <dsp:sp modelId="{158D18CC-14D7-4938-B963-59DC16A95D6D}">
      <dsp:nvSpPr>
        <dsp:cNvPr id="0" name=""/>
        <dsp:cNvSpPr/>
      </dsp:nvSpPr>
      <dsp:spPr>
        <a:xfrm>
          <a:off x="0" y="53"/>
          <a:ext cx="3785616"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 I have a student with an IQ above 63 and adaptive behavior skills in the average range. Do they qualify?</a:t>
          </a:r>
        </a:p>
      </dsp:txBody>
      <dsp:txXfrm>
        <a:off x="103614" y="103667"/>
        <a:ext cx="3578388" cy="1915324"/>
      </dsp:txXfrm>
    </dsp:sp>
    <dsp:sp modelId="{DC314A94-0ABD-44BB-9902-3646D7E99E3B}">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Yes- it is expected that all students who take the PASA DLM are instructed using the Essential Elements as their standards-aligned instruction. </a:t>
          </a:r>
        </a:p>
      </dsp:txBody>
      <dsp:txXfrm rot="-5400000">
        <a:off x="3785616" y="2523880"/>
        <a:ext cx="6647092" cy="1532257"/>
      </dsp:txXfrm>
    </dsp:sp>
    <dsp:sp modelId="{68D7644C-4E43-4D51-8BD2-56A8B49D6A6D}">
      <dsp:nvSpPr>
        <dsp:cNvPr id="0" name=""/>
        <dsp:cNvSpPr/>
      </dsp:nvSpPr>
      <dsp:spPr>
        <a:xfrm>
          <a:off x="0" y="2228732"/>
          <a:ext cx="3785616"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Should all students who qualify for the PASA have instruction aligned to the DLM Essential Elements?</a:t>
          </a:r>
        </a:p>
      </dsp:txBody>
      <dsp:txXfrm>
        <a:off x="103614" y="2332346"/>
        <a:ext cx="3578388" cy="1915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986A-F755-4DC2-B550-4189F036B3E1}">
      <dsp:nvSpPr>
        <dsp:cNvPr id="0" name=""/>
        <dsp:cNvSpPr/>
      </dsp:nvSpPr>
      <dsp:spPr>
        <a:xfrm>
          <a:off x="2627085" y="0"/>
          <a:ext cx="2627085" cy="1350887"/>
        </a:xfrm>
        <a:prstGeom prst="trapezoid">
          <a:avLst>
            <a:gd name="adj" fmla="val 9723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r>
            <a:rPr lang="en-US" sz="2000" b="1" kern="1200" dirty="0"/>
            <a:t>Tier 3- </a:t>
          </a:r>
        </a:p>
        <a:p>
          <a:pPr marL="0" lvl="0" indent="0" algn="ctr" defTabSz="711200">
            <a:lnSpc>
              <a:spcPct val="90000"/>
            </a:lnSpc>
            <a:spcBef>
              <a:spcPct val="0"/>
            </a:spcBef>
            <a:spcAft>
              <a:spcPct val="35000"/>
            </a:spcAft>
            <a:buNone/>
          </a:pPr>
          <a:r>
            <a:rPr lang="en-US" sz="2000" b="1" kern="1200" dirty="0"/>
            <a:t>Focused</a:t>
          </a:r>
        </a:p>
        <a:p>
          <a:pPr marL="0" lvl="0" indent="0" algn="ctr" defTabSz="711200">
            <a:lnSpc>
              <a:spcPct val="90000"/>
            </a:lnSpc>
            <a:spcBef>
              <a:spcPct val="0"/>
            </a:spcBef>
            <a:spcAft>
              <a:spcPct val="35000"/>
            </a:spcAft>
            <a:buNone/>
          </a:pPr>
          <a:endParaRPr lang="en-US" sz="1600" kern="1200" dirty="0"/>
        </a:p>
      </dsp:txBody>
      <dsp:txXfrm>
        <a:off x="2627085" y="0"/>
        <a:ext cx="2627085" cy="1350887"/>
      </dsp:txXfrm>
    </dsp:sp>
    <dsp:sp modelId="{0DD16A4B-E192-49B1-BE46-1D09698B1308}">
      <dsp:nvSpPr>
        <dsp:cNvPr id="0" name=""/>
        <dsp:cNvSpPr/>
      </dsp:nvSpPr>
      <dsp:spPr>
        <a:xfrm>
          <a:off x="1313542" y="1362842"/>
          <a:ext cx="5254171" cy="1350887"/>
        </a:xfrm>
        <a:prstGeom prst="trapezoid">
          <a:avLst>
            <a:gd name="adj" fmla="val 9723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Tier 2- Targeted</a:t>
          </a:r>
        </a:p>
      </dsp:txBody>
      <dsp:txXfrm>
        <a:off x="2233022" y="1362842"/>
        <a:ext cx="3415211" cy="1350887"/>
      </dsp:txXfrm>
    </dsp:sp>
    <dsp:sp modelId="{3E6B2613-E7E4-473F-8BF8-CCD2E51FAA78}">
      <dsp:nvSpPr>
        <dsp:cNvPr id="0" name=""/>
        <dsp:cNvSpPr/>
      </dsp:nvSpPr>
      <dsp:spPr>
        <a:xfrm>
          <a:off x="0" y="2701774"/>
          <a:ext cx="7881257" cy="1350887"/>
        </a:xfrm>
        <a:prstGeom prst="trapezoid">
          <a:avLst>
            <a:gd name="adj" fmla="val 9723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Tier 1- Universal</a:t>
          </a:r>
        </a:p>
      </dsp:txBody>
      <dsp:txXfrm>
        <a:off x="1379219" y="2701774"/>
        <a:ext cx="5122817" cy="1350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986A-F755-4DC2-B550-4189F036B3E1}">
      <dsp:nvSpPr>
        <dsp:cNvPr id="0" name=""/>
        <dsp:cNvSpPr/>
      </dsp:nvSpPr>
      <dsp:spPr>
        <a:xfrm>
          <a:off x="1727200" y="0"/>
          <a:ext cx="1727200" cy="1450446"/>
        </a:xfrm>
        <a:prstGeom prst="trapezoid">
          <a:avLst>
            <a:gd name="adj" fmla="val 595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r>
            <a:rPr lang="en-US" sz="2000" b="1" kern="1200" dirty="0"/>
            <a:t>Tier 3- </a:t>
          </a:r>
        </a:p>
        <a:p>
          <a:pPr marL="0" lvl="0" indent="0" algn="ctr" defTabSz="711200">
            <a:lnSpc>
              <a:spcPct val="90000"/>
            </a:lnSpc>
            <a:spcBef>
              <a:spcPct val="0"/>
            </a:spcBef>
            <a:spcAft>
              <a:spcPct val="35000"/>
            </a:spcAft>
            <a:buNone/>
          </a:pPr>
          <a:r>
            <a:rPr lang="en-US" sz="2000" b="1" kern="1200" dirty="0"/>
            <a:t>Focused</a:t>
          </a:r>
        </a:p>
        <a:p>
          <a:pPr marL="0" lvl="0" indent="0" algn="ctr" defTabSz="711200">
            <a:lnSpc>
              <a:spcPct val="90000"/>
            </a:lnSpc>
            <a:spcBef>
              <a:spcPct val="0"/>
            </a:spcBef>
            <a:spcAft>
              <a:spcPct val="35000"/>
            </a:spcAft>
            <a:buNone/>
          </a:pPr>
          <a:endParaRPr lang="en-US" sz="1600" kern="1200" dirty="0"/>
        </a:p>
      </dsp:txBody>
      <dsp:txXfrm>
        <a:off x="1727200" y="0"/>
        <a:ext cx="1727200" cy="1450446"/>
      </dsp:txXfrm>
    </dsp:sp>
    <dsp:sp modelId="{0DD16A4B-E192-49B1-BE46-1D09698B1308}">
      <dsp:nvSpPr>
        <dsp:cNvPr id="0" name=""/>
        <dsp:cNvSpPr/>
      </dsp:nvSpPr>
      <dsp:spPr>
        <a:xfrm>
          <a:off x="863600" y="1463282"/>
          <a:ext cx="3454400" cy="1450446"/>
        </a:xfrm>
        <a:prstGeom prst="trapezoid">
          <a:avLst>
            <a:gd name="adj" fmla="val 5954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Tier 2- Targeted</a:t>
          </a:r>
        </a:p>
      </dsp:txBody>
      <dsp:txXfrm>
        <a:off x="1468119" y="1463282"/>
        <a:ext cx="2245360" cy="1450446"/>
      </dsp:txXfrm>
    </dsp:sp>
    <dsp:sp modelId="{3E6B2613-E7E4-473F-8BF8-CCD2E51FAA78}">
      <dsp:nvSpPr>
        <dsp:cNvPr id="0" name=""/>
        <dsp:cNvSpPr/>
      </dsp:nvSpPr>
      <dsp:spPr>
        <a:xfrm>
          <a:off x="0" y="2900892"/>
          <a:ext cx="5181600" cy="1450446"/>
        </a:xfrm>
        <a:prstGeom prst="trapezoid">
          <a:avLst>
            <a:gd name="adj" fmla="val 595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Tier 1- Universal</a:t>
          </a:r>
        </a:p>
      </dsp:txBody>
      <dsp:txXfrm>
        <a:off x="906779" y="2900892"/>
        <a:ext cx="3368040" cy="1450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986A-F755-4DC2-B550-4189F036B3E1}">
      <dsp:nvSpPr>
        <dsp:cNvPr id="0" name=""/>
        <dsp:cNvSpPr/>
      </dsp:nvSpPr>
      <dsp:spPr>
        <a:xfrm>
          <a:off x="1727200" y="0"/>
          <a:ext cx="1727200" cy="1450446"/>
        </a:xfrm>
        <a:prstGeom prst="trapezoid">
          <a:avLst>
            <a:gd name="adj" fmla="val 595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r>
            <a:rPr lang="en-US" sz="2000" b="1" kern="1200" dirty="0"/>
            <a:t>Tier 3- </a:t>
          </a:r>
        </a:p>
        <a:p>
          <a:pPr marL="0" lvl="0" indent="0" algn="ctr" defTabSz="711200">
            <a:lnSpc>
              <a:spcPct val="90000"/>
            </a:lnSpc>
            <a:spcBef>
              <a:spcPct val="0"/>
            </a:spcBef>
            <a:spcAft>
              <a:spcPct val="35000"/>
            </a:spcAft>
            <a:buNone/>
          </a:pPr>
          <a:r>
            <a:rPr lang="en-US" sz="2000" b="1" kern="1200" dirty="0"/>
            <a:t>Focused</a:t>
          </a:r>
        </a:p>
        <a:p>
          <a:pPr marL="0" lvl="0" indent="0" algn="ctr" defTabSz="711200">
            <a:lnSpc>
              <a:spcPct val="90000"/>
            </a:lnSpc>
            <a:spcBef>
              <a:spcPct val="0"/>
            </a:spcBef>
            <a:spcAft>
              <a:spcPct val="35000"/>
            </a:spcAft>
            <a:buNone/>
          </a:pPr>
          <a:endParaRPr lang="en-US" sz="1600" kern="1200" dirty="0"/>
        </a:p>
      </dsp:txBody>
      <dsp:txXfrm>
        <a:off x="1727200" y="0"/>
        <a:ext cx="1727200" cy="1450446"/>
      </dsp:txXfrm>
    </dsp:sp>
    <dsp:sp modelId="{0DD16A4B-E192-49B1-BE46-1D09698B1308}">
      <dsp:nvSpPr>
        <dsp:cNvPr id="0" name=""/>
        <dsp:cNvSpPr/>
      </dsp:nvSpPr>
      <dsp:spPr>
        <a:xfrm>
          <a:off x="863600" y="1463282"/>
          <a:ext cx="3454400" cy="1450446"/>
        </a:xfrm>
        <a:prstGeom prst="trapezoid">
          <a:avLst>
            <a:gd name="adj" fmla="val 5954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Tier 2- Targeted</a:t>
          </a:r>
        </a:p>
      </dsp:txBody>
      <dsp:txXfrm>
        <a:off x="1468119" y="1463282"/>
        <a:ext cx="2245360" cy="1450446"/>
      </dsp:txXfrm>
    </dsp:sp>
    <dsp:sp modelId="{3E6B2613-E7E4-473F-8BF8-CCD2E51FAA78}">
      <dsp:nvSpPr>
        <dsp:cNvPr id="0" name=""/>
        <dsp:cNvSpPr/>
      </dsp:nvSpPr>
      <dsp:spPr>
        <a:xfrm>
          <a:off x="0" y="2900892"/>
          <a:ext cx="5181600" cy="1450446"/>
        </a:xfrm>
        <a:prstGeom prst="trapezoid">
          <a:avLst>
            <a:gd name="adj" fmla="val 595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Tier 1- Universal</a:t>
          </a:r>
        </a:p>
      </dsp:txBody>
      <dsp:txXfrm>
        <a:off x="906779" y="2900892"/>
        <a:ext cx="3368040" cy="1450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986A-F755-4DC2-B550-4189F036B3E1}">
      <dsp:nvSpPr>
        <dsp:cNvPr id="0" name=""/>
        <dsp:cNvSpPr/>
      </dsp:nvSpPr>
      <dsp:spPr>
        <a:xfrm>
          <a:off x="1727200" y="0"/>
          <a:ext cx="1727200" cy="1450446"/>
        </a:xfrm>
        <a:prstGeom prst="trapezoid">
          <a:avLst>
            <a:gd name="adj" fmla="val 595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r>
            <a:rPr lang="en-US" sz="2000" b="1" kern="1200" dirty="0"/>
            <a:t>Tier 3- </a:t>
          </a:r>
        </a:p>
        <a:p>
          <a:pPr marL="0" lvl="0" indent="0" algn="ctr" defTabSz="711200">
            <a:lnSpc>
              <a:spcPct val="90000"/>
            </a:lnSpc>
            <a:spcBef>
              <a:spcPct val="0"/>
            </a:spcBef>
            <a:spcAft>
              <a:spcPct val="35000"/>
            </a:spcAft>
            <a:buNone/>
          </a:pPr>
          <a:r>
            <a:rPr lang="en-US" sz="2000" b="1" kern="1200" dirty="0"/>
            <a:t>Focused</a:t>
          </a:r>
        </a:p>
        <a:p>
          <a:pPr marL="0" lvl="0" indent="0" algn="ctr" defTabSz="711200">
            <a:lnSpc>
              <a:spcPct val="90000"/>
            </a:lnSpc>
            <a:spcBef>
              <a:spcPct val="0"/>
            </a:spcBef>
            <a:spcAft>
              <a:spcPct val="35000"/>
            </a:spcAft>
            <a:buNone/>
          </a:pPr>
          <a:endParaRPr lang="en-US" sz="1600" kern="1200" dirty="0"/>
        </a:p>
      </dsp:txBody>
      <dsp:txXfrm>
        <a:off x="1727200" y="0"/>
        <a:ext cx="1727200" cy="1450446"/>
      </dsp:txXfrm>
    </dsp:sp>
    <dsp:sp modelId="{0DD16A4B-E192-49B1-BE46-1D09698B1308}">
      <dsp:nvSpPr>
        <dsp:cNvPr id="0" name=""/>
        <dsp:cNvSpPr/>
      </dsp:nvSpPr>
      <dsp:spPr>
        <a:xfrm>
          <a:off x="863600" y="1463282"/>
          <a:ext cx="3454400" cy="1450446"/>
        </a:xfrm>
        <a:prstGeom prst="trapezoid">
          <a:avLst>
            <a:gd name="adj" fmla="val 5954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Tier 2- Targeted</a:t>
          </a:r>
        </a:p>
      </dsp:txBody>
      <dsp:txXfrm>
        <a:off x="1468119" y="1463282"/>
        <a:ext cx="2245360" cy="1450446"/>
      </dsp:txXfrm>
    </dsp:sp>
    <dsp:sp modelId="{3E6B2613-E7E4-473F-8BF8-CCD2E51FAA78}">
      <dsp:nvSpPr>
        <dsp:cNvPr id="0" name=""/>
        <dsp:cNvSpPr/>
      </dsp:nvSpPr>
      <dsp:spPr>
        <a:xfrm>
          <a:off x="0" y="2900892"/>
          <a:ext cx="5181600" cy="1450446"/>
        </a:xfrm>
        <a:prstGeom prst="trapezoid">
          <a:avLst>
            <a:gd name="adj" fmla="val 595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Tier 1- Universal</a:t>
          </a:r>
        </a:p>
      </dsp:txBody>
      <dsp:txXfrm>
        <a:off x="906779" y="2900892"/>
        <a:ext cx="3368040" cy="145044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94993-336E-4449-87F7-E5B567E39011}"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12C48-CBE3-4456-858D-2A38C9D9ED43}" type="slidenum">
              <a:rPr lang="en-US" smtClean="0"/>
              <a:t>‹#›</a:t>
            </a:fld>
            <a:endParaRPr lang="en-US"/>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lihampe@pa.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2024-25 PASA Getting Ready: What Special Education Administrators Need to Know about PASA DLM Participation and 1% Compliance Requirements. </a:t>
            </a:r>
          </a:p>
        </p:txBody>
      </p:sp>
      <p:sp>
        <p:nvSpPr>
          <p:cNvPr id="4" name="Slide Number Placeholder 3"/>
          <p:cNvSpPr>
            <a:spLocks noGrp="1"/>
          </p:cNvSpPr>
          <p:nvPr>
            <p:ph type="sldNum" sz="quarter" idx="5"/>
          </p:nvPr>
        </p:nvSpPr>
        <p:spPr/>
        <p:txBody>
          <a:bodyPr/>
          <a:lstStyle/>
          <a:p>
            <a:fld id="{5B012C48-CBE3-4456-858D-2A38C9D9ED43}" type="slidenum">
              <a:rPr lang="en-US" smtClean="0"/>
              <a:t>1</a:t>
            </a:fld>
            <a:endParaRPr lang="en-US" dirty="0"/>
          </a:p>
        </p:txBody>
      </p:sp>
    </p:spTree>
    <p:extLst>
      <p:ext uri="{BB962C8B-B14F-4D97-AF65-F5344CB8AC3E}">
        <p14:creationId xmlns:p14="http://schemas.microsoft.com/office/powerpoint/2010/main" val="137311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question:  I have a student with an IQ above 63 and adaptive behavior skills in the average range.  Do they qualify?  Likely not.  These data points should lead the IEP team to review the decision using data to support all 6 criteria. </a:t>
            </a:r>
          </a:p>
          <a:p>
            <a:r>
              <a:rPr lang="en-US" dirty="0"/>
              <a:t>Should all students who qualify for the PASA DLM have their instruction aligned to the DLM Essential Elements?  Yes.  It is expected that all student who take the PASA DLM are instructed using the </a:t>
            </a:r>
            <a:r>
              <a:rPr lang="en-US" dirty="0" err="1"/>
              <a:t>Ees</a:t>
            </a:r>
            <a:r>
              <a:rPr lang="en-US" dirty="0"/>
              <a:t> a their standards-aligned instruction.  </a:t>
            </a:r>
          </a:p>
          <a:p>
            <a:r>
              <a:rPr lang="en-US" dirty="0"/>
              <a:t>The Essential Elements replace PA’s Alternate Eligible Content or AEC which is referenced in the tool.</a:t>
            </a:r>
          </a:p>
        </p:txBody>
      </p:sp>
      <p:sp>
        <p:nvSpPr>
          <p:cNvPr id="4" name="Slide Number Placeholder 3"/>
          <p:cNvSpPr>
            <a:spLocks noGrp="1"/>
          </p:cNvSpPr>
          <p:nvPr>
            <p:ph type="sldNum" sz="quarter" idx="5"/>
          </p:nvPr>
        </p:nvSpPr>
        <p:spPr/>
        <p:txBody>
          <a:bodyPr/>
          <a:lstStyle/>
          <a:p>
            <a:fld id="{5B012C48-CBE3-4456-858D-2A38C9D9ED43}" type="slidenum">
              <a:rPr lang="en-US" smtClean="0"/>
              <a:t>10</a:t>
            </a:fld>
            <a:endParaRPr lang="en-US"/>
          </a:p>
        </p:txBody>
      </p:sp>
    </p:spTree>
    <p:extLst>
      <p:ext uri="{BB962C8B-B14F-4D97-AF65-F5344CB8AC3E}">
        <p14:creationId xmlns:p14="http://schemas.microsoft.com/office/powerpoint/2010/main" val="1231566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some important links to resources.  The first is the new PA DLM Instruction and Assessment Resource Padlet that replaces the previous hub.  </a:t>
            </a:r>
          </a:p>
          <a:p>
            <a:r>
              <a:rPr lang="en-US" dirty="0"/>
              <a:t>The next link is the BSE Assessment PASA page where this training and other resources are housed.  </a:t>
            </a:r>
          </a:p>
          <a:p>
            <a:r>
              <a:rPr lang="en-US" dirty="0"/>
              <a:t>The third link is a resource page on the BSE site for parents and families.  On this page, you can access an FAQ for parents.  This is helpful for IEP teams when reviewing the criteria and determining eligibility.  </a:t>
            </a:r>
          </a:p>
        </p:txBody>
      </p:sp>
      <p:sp>
        <p:nvSpPr>
          <p:cNvPr id="4" name="Slide Number Placeholder 3"/>
          <p:cNvSpPr>
            <a:spLocks noGrp="1"/>
          </p:cNvSpPr>
          <p:nvPr>
            <p:ph type="sldNum" sz="quarter" idx="5"/>
          </p:nvPr>
        </p:nvSpPr>
        <p:spPr/>
        <p:txBody>
          <a:bodyPr/>
          <a:lstStyle/>
          <a:p>
            <a:fld id="{5B012C48-CBE3-4456-858D-2A38C9D9ED43}" type="slidenum">
              <a:rPr lang="en-US" smtClean="0"/>
              <a:t>11</a:t>
            </a:fld>
            <a:endParaRPr lang="en-US"/>
          </a:p>
        </p:txBody>
      </p:sp>
    </p:spTree>
    <p:extLst>
      <p:ext uri="{BB962C8B-B14F-4D97-AF65-F5344CB8AC3E}">
        <p14:creationId xmlns:p14="http://schemas.microsoft.com/office/powerpoint/2010/main" val="396860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provides information for the PASA Assessment Coordinator or PASA AC.</a:t>
            </a:r>
          </a:p>
        </p:txBody>
      </p:sp>
      <p:sp>
        <p:nvSpPr>
          <p:cNvPr id="4" name="Slide Number Placeholder 3"/>
          <p:cNvSpPr>
            <a:spLocks noGrp="1"/>
          </p:cNvSpPr>
          <p:nvPr>
            <p:ph type="sldNum" sz="quarter" idx="5"/>
          </p:nvPr>
        </p:nvSpPr>
        <p:spPr/>
        <p:txBody>
          <a:bodyPr/>
          <a:lstStyle/>
          <a:p>
            <a:fld id="{5B012C48-CBE3-4456-858D-2A38C9D9ED43}" type="slidenum">
              <a:rPr lang="en-US" smtClean="0"/>
              <a:t>12</a:t>
            </a:fld>
            <a:endParaRPr lang="en-US"/>
          </a:p>
        </p:txBody>
      </p:sp>
    </p:spTree>
    <p:extLst>
      <p:ext uri="{BB962C8B-B14F-4D97-AF65-F5344CB8AC3E}">
        <p14:creationId xmlns:p14="http://schemas.microsoft.com/office/powerpoint/2010/main" val="3318557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PASA AC has an important role in the testing process.  They serve as the point of contact on behalf of the LEA to the state and/or vendor.  </a:t>
            </a:r>
          </a:p>
          <a:p>
            <a:r>
              <a:rPr lang="en-US" dirty="0"/>
              <a:t>They receive communications from the PA Alternate Assessment team. </a:t>
            </a:r>
          </a:p>
          <a:p>
            <a:r>
              <a:rPr lang="en-US" dirty="0"/>
              <a:t>The PASA AC ensures all eligible students are accurately enrolled and assessed in the DLM Kite Portal.</a:t>
            </a:r>
          </a:p>
          <a:p>
            <a:r>
              <a:rPr lang="en-US" dirty="0"/>
              <a:t>They also enter special circumstance codes for eligible students who are not able to participate. </a:t>
            </a:r>
          </a:p>
        </p:txBody>
      </p:sp>
      <p:sp>
        <p:nvSpPr>
          <p:cNvPr id="4" name="Slide Number Placeholder 3"/>
          <p:cNvSpPr>
            <a:spLocks noGrp="1"/>
          </p:cNvSpPr>
          <p:nvPr>
            <p:ph type="sldNum" sz="quarter" idx="5"/>
          </p:nvPr>
        </p:nvSpPr>
        <p:spPr/>
        <p:txBody>
          <a:bodyPr/>
          <a:lstStyle/>
          <a:p>
            <a:fld id="{5B012C48-CBE3-4456-858D-2A38C9D9ED43}" type="slidenum">
              <a:rPr lang="en-US" smtClean="0"/>
              <a:t>13</a:t>
            </a:fld>
            <a:endParaRPr lang="en-US"/>
          </a:p>
        </p:txBody>
      </p:sp>
    </p:spTree>
    <p:extLst>
      <p:ext uri="{BB962C8B-B14F-4D97-AF65-F5344CB8AC3E}">
        <p14:creationId xmlns:p14="http://schemas.microsoft.com/office/powerpoint/2010/main" val="365023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Special Education Administrator </a:t>
            </a:r>
            <a:r>
              <a:rPr lang="en-US" sz="1200" u="sng" dirty="0">
                <a:solidFill>
                  <a:srgbClr val="FF0000"/>
                </a:solidFill>
              </a:rPr>
              <a:t>must</a:t>
            </a:r>
            <a:r>
              <a:rPr lang="en-US" sz="1200" dirty="0"/>
              <a:t> be included with the PASA AC role.</a:t>
            </a:r>
          </a:p>
          <a:p>
            <a:r>
              <a:rPr lang="en-US" sz="1200" dirty="0"/>
              <a:t>More than one PASA AC may be assigned in the Kite Portal.</a:t>
            </a:r>
          </a:p>
          <a:p>
            <a:r>
              <a:rPr lang="en-US" sz="1200" dirty="0"/>
              <a:t>If your LEA/Service Provider has an individual other than the Special Ed Administrator (e.g., Lead Teacher, Administrative Assistant) currently serving as a PASA AC, they can remain.  However, a Special Education Administrator must be added as well.</a:t>
            </a:r>
          </a:p>
          <a:p>
            <a:r>
              <a:rPr lang="en-US" sz="1200" dirty="0"/>
              <a:t>PASA AC (Assessment Coordinator) and DTC (District Test Coordinator) are the same (terminology is interchangeable between PA and the DLM roles). </a:t>
            </a:r>
          </a:p>
          <a:p>
            <a:r>
              <a:rPr lang="en-US" sz="1200" dirty="0"/>
              <a:t>Contact </a:t>
            </a:r>
            <a:r>
              <a:rPr lang="en-US" sz="1200" dirty="0">
                <a:hlinkClick r:id="rId3"/>
              </a:rPr>
              <a:t>alternateassessment@pattankop.net</a:t>
            </a:r>
            <a:r>
              <a:rPr lang="en-US" sz="1200" dirty="0"/>
              <a:t> immediately if the assigned PASA AC has been updated for your entity this year.</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14</a:t>
            </a:fld>
            <a:endParaRPr lang="en-US"/>
          </a:p>
        </p:txBody>
      </p:sp>
    </p:spTree>
    <p:extLst>
      <p:ext uri="{BB962C8B-B14F-4D97-AF65-F5344CB8AC3E}">
        <p14:creationId xmlns:p14="http://schemas.microsoft.com/office/powerpoint/2010/main" val="2546746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slide provides some important dates for this year.  Please see the link for the full calendar of all required training and activities. </a:t>
            </a:r>
          </a:p>
        </p:txBody>
      </p:sp>
      <p:sp>
        <p:nvSpPr>
          <p:cNvPr id="4" name="Slide Number Placeholder 3"/>
          <p:cNvSpPr>
            <a:spLocks noGrp="1"/>
          </p:cNvSpPr>
          <p:nvPr>
            <p:ph type="sldNum" sz="quarter" idx="5"/>
          </p:nvPr>
        </p:nvSpPr>
        <p:spPr/>
        <p:txBody>
          <a:bodyPr/>
          <a:lstStyle/>
          <a:p>
            <a:fld id="{40BC2D6E-3AC9-A04E-9030-855B5BCB4C87}" type="slidenum">
              <a:rPr lang="en-US" smtClean="0"/>
              <a:t>15</a:t>
            </a:fld>
            <a:endParaRPr lang="en-US"/>
          </a:p>
        </p:txBody>
      </p:sp>
    </p:spTree>
    <p:extLst>
      <p:ext uri="{BB962C8B-B14F-4D97-AF65-F5344CB8AC3E}">
        <p14:creationId xmlns:p14="http://schemas.microsoft.com/office/powerpoint/2010/main" val="114865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PASA AC, you will often hear about the RTAT, or the required test administrator training through DLM.  All assessors and at least one PASA AC from each entity must complete this training annually.  </a:t>
            </a:r>
          </a:p>
          <a:p>
            <a:r>
              <a:rPr lang="en-US" dirty="0"/>
              <a:t>Returning users will complete an abbreviated refreshed course. </a:t>
            </a:r>
          </a:p>
          <a:p>
            <a:r>
              <a:rPr lang="en-US" dirty="0"/>
              <a:t>Both the new and returning RTAT contains 4 modules.  A post test must be completed with 80% or higher accuracy for each module.  </a:t>
            </a:r>
          </a:p>
          <a:p>
            <a:r>
              <a:rPr lang="en-US" dirty="0"/>
              <a:t>The RTAT modules are asynchronous and independently accessed. </a:t>
            </a:r>
          </a:p>
          <a:p>
            <a:r>
              <a:rPr lang="en-US" dirty="0"/>
              <a:t>As mentioned earlier, a new module is included this year in the RTAT that focuses specifically on PASA Eligibility.  </a:t>
            </a:r>
          </a:p>
        </p:txBody>
      </p:sp>
      <p:sp>
        <p:nvSpPr>
          <p:cNvPr id="4" name="Slide Number Placeholder 3"/>
          <p:cNvSpPr>
            <a:spLocks noGrp="1"/>
          </p:cNvSpPr>
          <p:nvPr>
            <p:ph type="sldNum" sz="quarter" idx="5"/>
          </p:nvPr>
        </p:nvSpPr>
        <p:spPr/>
        <p:txBody>
          <a:bodyPr/>
          <a:lstStyle/>
          <a:p>
            <a:fld id="{5B012C48-CBE3-4456-858D-2A38C9D9ED43}" type="slidenum">
              <a:rPr lang="en-US" smtClean="0"/>
              <a:t>16</a:t>
            </a:fld>
            <a:endParaRPr lang="en-US"/>
          </a:p>
        </p:txBody>
      </p:sp>
    </p:spTree>
    <p:extLst>
      <p:ext uri="{BB962C8B-B14F-4D97-AF65-F5344CB8AC3E}">
        <p14:creationId xmlns:p14="http://schemas.microsoft.com/office/powerpoint/2010/main" val="2898167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for 2025:  The required data management training for PASA ACs has been replaced with a Padlet.  PASA ACs should bookmark this link as you will likely need to visit the </a:t>
            </a:r>
            <a:r>
              <a:rPr lang="en-US" dirty="0" err="1"/>
              <a:t>padlet</a:t>
            </a:r>
            <a:r>
              <a:rPr lang="en-US" dirty="0"/>
              <a:t> for step by step instructions on how to enroll and roster your students. </a:t>
            </a:r>
          </a:p>
          <a:p>
            <a:r>
              <a:rPr lang="en-US" dirty="0"/>
              <a:t>If after reviewing the guidance in the </a:t>
            </a:r>
            <a:r>
              <a:rPr lang="en-US" dirty="0" err="1"/>
              <a:t>padlet</a:t>
            </a:r>
            <a:r>
              <a:rPr lang="en-US" dirty="0"/>
              <a:t>, you still need additional support you can always reach out to the PA helpdesk.   </a:t>
            </a:r>
          </a:p>
        </p:txBody>
      </p:sp>
      <p:sp>
        <p:nvSpPr>
          <p:cNvPr id="4" name="Slide Number Placeholder 3"/>
          <p:cNvSpPr>
            <a:spLocks noGrp="1"/>
          </p:cNvSpPr>
          <p:nvPr>
            <p:ph type="sldNum" sz="quarter" idx="5"/>
          </p:nvPr>
        </p:nvSpPr>
        <p:spPr/>
        <p:txBody>
          <a:bodyPr/>
          <a:lstStyle/>
          <a:p>
            <a:fld id="{5B012C48-CBE3-4456-858D-2A38C9D9ED43}" type="slidenum">
              <a:rPr lang="en-US" smtClean="0"/>
              <a:t>17</a:t>
            </a:fld>
            <a:endParaRPr lang="en-US"/>
          </a:p>
        </p:txBody>
      </p:sp>
    </p:spTree>
    <p:extLst>
      <p:ext uri="{BB962C8B-B14F-4D97-AF65-F5344CB8AC3E}">
        <p14:creationId xmlns:p14="http://schemas.microsoft.com/office/powerpoint/2010/main" val="2528532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to the new data management </a:t>
            </a:r>
            <a:r>
              <a:rPr lang="en-US" dirty="0" err="1"/>
              <a:t>padlet</a:t>
            </a:r>
            <a:r>
              <a:rPr lang="en-US" dirty="0"/>
              <a:t> is again provided here.  In addition, there is a link to the PA DLM FAQ document.   </a:t>
            </a:r>
          </a:p>
        </p:txBody>
      </p:sp>
      <p:sp>
        <p:nvSpPr>
          <p:cNvPr id="4" name="Slide Number Placeholder 3"/>
          <p:cNvSpPr>
            <a:spLocks noGrp="1"/>
          </p:cNvSpPr>
          <p:nvPr>
            <p:ph type="sldNum" sz="quarter" idx="5"/>
          </p:nvPr>
        </p:nvSpPr>
        <p:spPr/>
        <p:txBody>
          <a:bodyPr/>
          <a:lstStyle/>
          <a:p>
            <a:fld id="{5B012C48-CBE3-4456-858D-2A38C9D9ED43}" type="slidenum">
              <a:rPr lang="en-US" smtClean="0"/>
              <a:t>18</a:t>
            </a:fld>
            <a:endParaRPr lang="en-US"/>
          </a:p>
        </p:txBody>
      </p:sp>
    </p:spTree>
    <p:extLst>
      <p:ext uri="{BB962C8B-B14F-4D97-AF65-F5344CB8AC3E}">
        <p14:creationId xmlns:p14="http://schemas.microsoft.com/office/powerpoint/2010/main" val="2599042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specific for LEA district and charter Special Education Administrators.  However, other special education administrators should be aware of the 1% compliance requirements, as they need to work with their students’ home LEAs to ensure compliance. </a:t>
            </a:r>
          </a:p>
        </p:txBody>
      </p:sp>
      <p:sp>
        <p:nvSpPr>
          <p:cNvPr id="4" name="Slide Number Placeholder 3"/>
          <p:cNvSpPr>
            <a:spLocks noGrp="1"/>
          </p:cNvSpPr>
          <p:nvPr>
            <p:ph type="sldNum" sz="quarter" idx="5"/>
          </p:nvPr>
        </p:nvSpPr>
        <p:spPr/>
        <p:txBody>
          <a:bodyPr/>
          <a:lstStyle/>
          <a:p>
            <a:fld id="{5B012C48-CBE3-4456-858D-2A38C9D9ED43}" type="slidenum">
              <a:rPr lang="en-US" smtClean="0"/>
              <a:t>19</a:t>
            </a:fld>
            <a:endParaRPr lang="en-US"/>
          </a:p>
        </p:txBody>
      </p:sp>
    </p:spTree>
    <p:extLst>
      <p:ext uri="{BB962C8B-B14F-4D97-AF65-F5344CB8AC3E}">
        <p14:creationId xmlns:p14="http://schemas.microsoft.com/office/powerpoint/2010/main" val="93440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designed to provide a high-level overview of important tasks for the special education administrator or PASA AC.  Note that this is just one of a series of required trainings for the PASA AC.  The full training requirements will be included in a link provided later in the presentation.  </a:t>
            </a:r>
          </a:p>
          <a:p>
            <a:r>
              <a:rPr lang="en-US" dirty="0"/>
              <a:t>Also, at the end of each section, links to additional information and resources will be provided.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a:t>
            </a:fld>
            <a:endParaRPr lang="en-US" dirty="0"/>
          </a:p>
        </p:txBody>
      </p:sp>
    </p:spTree>
    <p:extLst>
      <p:ext uri="{BB962C8B-B14F-4D97-AF65-F5344CB8AC3E}">
        <p14:creationId xmlns:p14="http://schemas.microsoft.com/office/powerpoint/2010/main" val="343001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2E5783A7-4BDE-4ECA-9579-B2D4F0F60A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DB60B977-E86D-4D84-BEA8-55921ED01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illustrates the 2 target goals in regard to statewide assessment participation.  </a:t>
            </a:r>
          </a:p>
          <a:p>
            <a:r>
              <a:rPr lang="en-US" altLang="en-US" dirty="0"/>
              <a:t>We must improve or increase the participation rate of students with disabilities who participate in statewide assessment, as PA does not currently meet the federally required 95% participation rate.  This includes participation in the PSSA, Keystone, and PASA combined. </a:t>
            </a:r>
          </a:p>
          <a:p>
            <a:endParaRPr lang="en-US" altLang="en-US" dirty="0"/>
          </a:p>
          <a:p>
            <a:r>
              <a:rPr lang="en-US" altLang="en-US" dirty="0"/>
              <a:t>PA must also decrease the number of students participating in the PASA to no more than 1%, in order to gain compliance with the federally mandated 1% threshold. </a:t>
            </a:r>
          </a:p>
        </p:txBody>
      </p:sp>
      <p:sp>
        <p:nvSpPr>
          <p:cNvPr id="121860" name="Slide Number Placeholder 3">
            <a:extLst>
              <a:ext uri="{FF2B5EF4-FFF2-40B4-BE49-F238E27FC236}">
                <a16:creationId xmlns:a16="http://schemas.microsoft.com/office/drawing/2014/main" id="{F6008F56-6A52-4455-8046-28018ABF6D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69D015-6CFA-4AAB-8B20-B1D4307B9E2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3536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A9365182-E0A8-42AC-B4BE-602E1A89DD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D8991CF7-2D75-486F-84D5-22A5B4021C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0000"/>
                </a:solidFill>
              </a:rPr>
              <a:t>This graphic represents the  tiered system of oversight and monitoring procedures PA enforces with LEAs to address the 1% threshold requirements.  We will review each of the tiers and the new process for LEAs to submit required information to BSE according to the tier they are in.  </a:t>
            </a:r>
          </a:p>
          <a:p>
            <a:endParaRPr lang="en-US" altLang="en-US" dirty="0"/>
          </a:p>
        </p:txBody>
      </p:sp>
      <p:sp>
        <p:nvSpPr>
          <p:cNvPr id="123908" name="Slide Number Placeholder 3">
            <a:extLst>
              <a:ext uri="{FF2B5EF4-FFF2-40B4-BE49-F238E27FC236}">
                <a16:creationId xmlns:a16="http://schemas.microsoft.com/office/drawing/2014/main" id="{F1D8D63B-F535-46AC-9B3F-A55874EF7C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A4DA8-1A66-47E7-AAFD-D6208B9F4C1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LEAs will receive 2 separate emails in September.  The first will contain the LEAs 2024 tested data and their identified tier level.</a:t>
            </a:r>
          </a:p>
          <a:p>
            <a:r>
              <a:rPr lang="en-US" dirty="0"/>
              <a:t>The second will contain the personalized link to submit the required justification information. </a:t>
            </a:r>
          </a:p>
          <a:p>
            <a:r>
              <a:rPr lang="en-US" dirty="0"/>
              <a:t>These emails are sent to the special education administrator on file so it’s important to let us know if there has been an update for your assigned special education administrator this year. </a:t>
            </a:r>
          </a:p>
        </p:txBody>
      </p:sp>
      <p:sp>
        <p:nvSpPr>
          <p:cNvPr id="4" name="Slide Number Placeholder 3"/>
          <p:cNvSpPr>
            <a:spLocks noGrp="1"/>
          </p:cNvSpPr>
          <p:nvPr>
            <p:ph type="sldNum" sz="quarter" idx="5"/>
          </p:nvPr>
        </p:nvSpPr>
        <p:spPr/>
        <p:txBody>
          <a:bodyPr/>
          <a:lstStyle/>
          <a:p>
            <a:fld id="{5B012C48-CBE3-4456-858D-2A38C9D9ED43}" type="slidenum">
              <a:rPr lang="en-US" smtClean="0"/>
              <a:t>22</a:t>
            </a:fld>
            <a:endParaRPr lang="en-US"/>
          </a:p>
        </p:txBody>
      </p:sp>
    </p:spTree>
    <p:extLst>
      <p:ext uri="{BB962C8B-B14F-4D97-AF65-F5344CB8AC3E}">
        <p14:creationId xmlns:p14="http://schemas.microsoft.com/office/powerpoint/2010/main" val="2373599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email will arrive on September 19</a:t>
            </a:r>
            <a:r>
              <a:rPr lang="en-US" baseline="30000" dirty="0"/>
              <a:t>th</a:t>
            </a:r>
            <a:r>
              <a:rPr lang="en-US" dirty="0"/>
              <a:t> and it will come from the PA helpdesk account.  It will contain the LEA’s 2024 1% and 95% participation rates.  LEAs should review this data before submitting their justification information.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23</a:t>
            </a:fld>
            <a:endParaRPr lang="en-US"/>
          </a:p>
        </p:txBody>
      </p:sp>
    </p:spTree>
    <p:extLst>
      <p:ext uri="{BB962C8B-B14F-4D97-AF65-F5344CB8AC3E}">
        <p14:creationId xmlns:p14="http://schemas.microsoft.com/office/powerpoint/2010/main" val="443670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questions that will appear on your 1% survey link are included in a form housed on the BSE website.  A link to the form is included on this slide.  LEAs should download this form and prepare responses to the questions relevant to their tier level before submitting the electronic survey. </a:t>
            </a:r>
          </a:p>
        </p:txBody>
      </p:sp>
      <p:sp>
        <p:nvSpPr>
          <p:cNvPr id="4" name="Slide Number Placeholder 3"/>
          <p:cNvSpPr>
            <a:spLocks noGrp="1"/>
          </p:cNvSpPr>
          <p:nvPr>
            <p:ph type="sldNum" sz="quarter" idx="5"/>
          </p:nvPr>
        </p:nvSpPr>
        <p:spPr/>
        <p:txBody>
          <a:bodyPr/>
          <a:lstStyle/>
          <a:p>
            <a:fld id="{5B012C48-CBE3-4456-858D-2A38C9D9ED43}" type="slidenum">
              <a:rPr lang="en-US" smtClean="0"/>
              <a:t>24</a:t>
            </a:fld>
            <a:endParaRPr lang="en-US"/>
          </a:p>
        </p:txBody>
      </p:sp>
    </p:spTree>
    <p:extLst>
      <p:ext uri="{BB962C8B-B14F-4D97-AF65-F5344CB8AC3E}">
        <p14:creationId xmlns:p14="http://schemas.microsoft.com/office/powerpoint/2010/main" val="3058364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4000" dirty="0"/>
              <a:t>The second email will include the LEA’s personalized survey link to submit electronic responses.  Do not forward or share this link, as it is personalized to your LEA.  If you cannot find the email, please reach out to the alternate assessment team to have it re-sent.  </a:t>
            </a:r>
          </a:p>
          <a:p>
            <a:pPr lvl="1">
              <a:lnSpc>
                <a:spcPct val="120000"/>
              </a:lnSpc>
            </a:pPr>
            <a:r>
              <a:rPr lang="en-US" sz="3600" dirty="0"/>
              <a:t>The link will automatically direct the LEA to the required questions for their identified tier.  For example, if you are a tier 1, you will only see the tier 1 questions from the form on your survey.  If you are a tier 2, all the questions on the form will be required on the survey submission. </a:t>
            </a:r>
          </a:p>
          <a:p>
            <a:pPr lvl="1">
              <a:lnSpc>
                <a:spcPct val="120000"/>
              </a:lnSpc>
            </a:pPr>
            <a:r>
              <a:rPr lang="en-US" sz="3600" dirty="0"/>
              <a:t>This email will come from: </a:t>
            </a:r>
            <a:r>
              <a:rPr lang="en-US" sz="3600" dirty="0">
                <a:hlinkClick r:id="rId3"/>
              </a:rPr>
              <a:t>lihampe@pa.gov</a:t>
            </a:r>
            <a:r>
              <a:rPr lang="en-US" sz="3600" dirty="0"/>
              <a:t> via ‘</a:t>
            </a:r>
            <a:r>
              <a:rPr lang="en-US" sz="3600" dirty="0" err="1"/>
              <a:t>surveymonkey</a:t>
            </a:r>
            <a:r>
              <a:rPr lang="en-US" sz="3600" dirty="0"/>
              <a:t>’ on September 24, 2024.</a:t>
            </a:r>
          </a:p>
          <a:p>
            <a:pPr lvl="1">
              <a:lnSpc>
                <a:spcPct val="120000"/>
              </a:lnSpc>
            </a:pPr>
            <a:endParaRPr lang="en-US" sz="3600" dirty="0"/>
          </a:p>
          <a:p>
            <a:pPr lvl="1">
              <a:lnSpc>
                <a:spcPct val="120000"/>
              </a:lnSpc>
            </a:pPr>
            <a:r>
              <a:rPr lang="en-US" sz="3600" dirty="0"/>
              <a:t>Be sure your firewall allows an email from ‘</a:t>
            </a:r>
            <a:r>
              <a:rPr lang="en-US" sz="3600" dirty="0" err="1"/>
              <a:t>surveymonkey</a:t>
            </a:r>
            <a:r>
              <a:rPr lang="en-US" sz="3600" dirty="0"/>
              <a:t>’ to enter.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25</a:t>
            </a:fld>
            <a:endParaRPr lang="en-US"/>
          </a:p>
        </p:txBody>
      </p:sp>
    </p:spTree>
    <p:extLst>
      <p:ext uri="{BB962C8B-B14F-4D97-AF65-F5344CB8AC3E}">
        <p14:creationId xmlns:p14="http://schemas.microsoft.com/office/powerpoint/2010/main" val="1088812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Tier 1 LEAs (Universal) must submit their demographic information and anticipated 2025 PASA percentage rate.  Those LEAs who exceeded last year and/or will exceed this year are required to also answer a series of justification questions via the survey link.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26</a:t>
            </a:fld>
            <a:endParaRPr lang="en-US"/>
          </a:p>
        </p:txBody>
      </p:sp>
    </p:spTree>
    <p:extLst>
      <p:ext uri="{BB962C8B-B14F-4D97-AF65-F5344CB8AC3E}">
        <p14:creationId xmlns:p14="http://schemas.microsoft.com/office/powerpoint/2010/main" val="685589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2 LEAs must complete all the questions on the form.  This year, the identification for Tier 2 LEAs is being updated.  Any LEA who exceeded the 1% threshold will be a tier 2 and required to answer all questions on the survey.  These LEAs are also subject to additional review and oversight from the BSE.  </a:t>
            </a:r>
          </a:p>
        </p:txBody>
      </p:sp>
      <p:sp>
        <p:nvSpPr>
          <p:cNvPr id="4" name="Slide Number Placeholder 3"/>
          <p:cNvSpPr>
            <a:spLocks noGrp="1"/>
          </p:cNvSpPr>
          <p:nvPr>
            <p:ph type="sldNum" sz="quarter" idx="5"/>
          </p:nvPr>
        </p:nvSpPr>
        <p:spPr/>
        <p:txBody>
          <a:bodyPr/>
          <a:lstStyle/>
          <a:p>
            <a:fld id="{5B012C48-CBE3-4456-858D-2A38C9D9ED43}" type="slidenum">
              <a:rPr lang="en-US" smtClean="0"/>
              <a:t>27</a:t>
            </a:fld>
            <a:endParaRPr lang="en-US"/>
          </a:p>
        </p:txBody>
      </p:sp>
    </p:spTree>
    <p:extLst>
      <p:ext uri="{BB962C8B-B14F-4D97-AF65-F5344CB8AC3E}">
        <p14:creationId xmlns:p14="http://schemas.microsoft.com/office/powerpoint/2010/main" val="3379787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3 LEAs must complete all questions and work directly with BSE on the Intensive Needs Review process.  This includes the INR data protocol and submission of IEPs for file review.  These LEAs are also subject to additional file review and oversight from BSE. </a:t>
            </a:r>
          </a:p>
        </p:txBody>
      </p:sp>
      <p:sp>
        <p:nvSpPr>
          <p:cNvPr id="4" name="Slide Number Placeholder 3"/>
          <p:cNvSpPr>
            <a:spLocks noGrp="1"/>
          </p:cNvSpPr>
          <p:nvPr>
            <p:ph type="sldNum" sz="quarter" idx="5"/>
          </p:nvPr>
        </p:nvSpPr>
        <p:spPr/>
        <p:txBody>
          <a:bodyPr/>
          <a:lstStyle/>
          <a:p>
            <a:fld id="{5B012C48-CBE3-4456-858D-2A38C9D9ED43}" type="slidenum">
              <a:rPr lang="en-US" smtClean="0"/>
              <a:t>28</a:t>
            </a:fld>
            <a:endParaRPr lang="en-US"/>
          </a:p>
        </p:txBody>
      </p:sp>
    </p:spTree>
    <p:extLst>
      <p:ext uri="{BB962C8B-B14F-4D97-AF65-F5344CB8AC3E}">
        <p14:creationId xmlns:p14="http://schemas.microsoft.com/office/powerpoint/2010/main" val="4205382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serves as a review of the actions the LEA must complete. </a:t>
            </a:r>
          </a:p>
          <a:p>
            <a:r>
              <a:rPr lang="en-US" dirty="0"/>
              <a:t>First, you must view this webinar.</a:t>
            </a:r>
          </a:p>
          <a:p>
            <a:r>
              <a:rPr lang="en-US" dirty="0"/>
              <a:t>Second, review the data you receive and your identified tier level from the first email you receive in September.</a:t>
            </a:r>
          </a:p>
          <a:p>
            <a:r>
              <a:rPr lang="en-US" dirty="0"/>
              <a:t>After review of this information, you must submit the LEA 1% justification through the personalized link by October 25</a:t>
            </a:r>
            <a:r>
              <a:rPr lang="en-US" baseline="30000" dirty="0"/>
              <a:t>th</a:t>
            </a:r>
            <a:r>
              <a:rPr lang="en-US" dirty="0"/>
              <a:t>. </a:t>
            </a:r>
          </a:p>
          <a:p>
            <a:r>
              <a:rPr lang="en-US" dirty="0"/>
              <a:t>The primary purpose of the LEA justification submission and required training is to ensure only the students who meet the state criteria are taking the PASA DLM.  If you have students who are no longer eligible based upon the criteria, it is very important to ensure they are updated in PIMS and exited from the DLM Kite portal. </a:t>
            </a:r>
          </a:p>
        </p:txBody>
      </p:sp>
      <p:sp>
        <p:nvSpPr>
          <p:cNvPr id="4" name="Slide Number Placeholder 3"/>
          <p:cNvSpPr>
            <a:spLocks noGrp="1"/>
          </p:cNvSpPr>
          <p:nvPr>
            <p:ph type="sldNum" sz="quarter" idx="5"/>
          </p:nvPr>
        </p:nvSpPr>
        <p:spPr/>
        <p:txBody>
          <a:bodyPr/>
          <a:lstStyle/>
          <a:p>
            <a:fld id="{5B012C48-CBE3-4456-858D-2A38C9D9ED43}" type="slidenum">
              <a:rPr lang="en-US" smtClean="0"/>
              <a:t>29</a:t>
            </a:fld>
            <a:endParaRPr lang="en-US"/>
          </a:p>
        </p:txBody>
      </p:sp>
    </p:spTree>
    <p:extLst>
      <p:ext uri="{BB962C8B-B14F-4D97-AF65-F5344CB8AC3E}">
        <p14:creationId xmlns:p14="http://schemas.microsoft.com/office/powerpoint/2010/main" val="302023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include: what’s new this year?</a:t>
            </a:r>
          </a:p>
          <a:p>
            <a:r>
              <a:rPr lang="en-US" dirty="0"/>
              <a:t>Who are the students that qualify for the PASA DLM?</a:t>
            </a:r>
          </a:p>
          <a:p>
            <a:r>
              <a:rPr lang="en-US" dirty="0"/>
              <a:t>What is my role as the PASA AC?</a:t>
            </a:r>
          </a:p>
          <a:p>
            <a:r>
              <a:rPr lang="en-US" dirty="0"/>
              <a:t>How should LEAs address state assessment participation requirements? And</a:t>
            </a:r>
          </a:p>
          <a:p>
            <a:r>
              <a:rPr lang="en-US" dirty="0"/>
              <a:t>Where do I find more information?</a:t>
            </a:r>
          </a:p>
        </p:txBody>
      </p:sp>
      <p:sp>
        <p:nvSpPr>
          <p:cNvPr id="4" name="Slide Number Placeholder 3"/>
          <p:cNvSpPr>
            <a:spLocks noGrp="1"/>
          </p:cNvSpPr>
          <p:nvPr>
            <p:ph type="sldNum" sz="quarter" idx="5"/>
          </p:nvPr>
        </p:nvSpPr>
        <p:spPr/>
        <p:txBody>
          <a:bodyPr/>
          <a:lstStyle/>
          <a:p>
            <a:fld id="{5B012C48-CBE3-4456-858D-2A38C9D9ED43}" type="slidenum">
              <a:rPr lang="en-US" smtClean="0"/>
              <a:t>3</a:t>
            </a:fld>
            <a:endParaRPr lang="en-US"/>
          </a:p>
        </p:txBody>
      </p:sp>
    </p:spTree>
    <p:extLst>
      <p:ext uri="{BB962C8B-B14F-4D97-AF65-F5344CB8AC3E}">
        <p14:creationId xmlns:p14="http://schemas.microsoft.com/office/powerpoint/2010/main" val="93417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several links to resources on 1% and 95% compliance.  </a:t>
            </a:r>
          </a:p>
        </p:txBody>
      </p:sp>
      <p:sp>
        <p:nvSpPr>
          <p:cNvPr id="4" name="Slide Number Placeholder 3"/>
          <p:cNvSpPr>
            <a:spLocks noGrp="1"/>
          </p:cNvSpPr>
          <p:nvPr>
            <p:ph type="sldNum" sz="quarter" idx="5"/>
          </p:nvPr>
        </p:nvSpPr>
        <p:spPr/>
        <p:txBody>
          <a:bodyPr/>
          <a:lstStyle/>
          <a:p>
            <a:fld id="{5B012C48-CBE3-4456-858D-2A38C9D9ED43}" type="slidenum">
              <a:rPr lang="en-US" smtClean="0"/>
              <a:t>30</a:t>
            </a:fld>
            <a:endParaRPr lang="en-US"/>
          </a:p>
        </p:txBody>
      </p:sp>
    </p:spTree>
    <p:extLst>
      <p:ext uri="{BB962C8B-B14F-4D97-AF65-F5344CB8AC3E}">
        <p14:creationId xmlns:p14="http://schemas.microsoft.com/office/powerpoint/2010/main" val="1063348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or need assistance, please reach out to the PA DLM team.  </a:t>
            </a:r>
          </a:p>
          <a:p>
            <a:r>
              <a:rPr lang="en-US" dirty="0"/>
              <a:t>Thank you for your participation in this training.  </a:t>
            </a:r>
          </a:p>
        </p:txBody>
      </p:sp>
      <p:sp>
        <p:nvSpPr>
          <p:cNvPr id="4" name="Slide Number Placeholder 3"/>
          <p:cNvSpPr>
            <a:spLocks noGrp="1"/>
          </p:cNvSpPr>
          <p:nvPr>
            <p:ph type="sldNum" sz="quarter" idx="5"/>
          </p:nvPr>
        </p:nvSpPr>
        <p:spPr/>
        <p:txBody>
          <a:bodyPr/>
          <a:lstStyle/>
          <a:p>
            <a:fld id="{5B012C48-CBE3-4456-858D-2A38C9D9ED43}" type="slidenum">
              <a:rPr lang="en-US" smtClean="0"/>
              <a:t>31</a:t>
            </a:fld>
            <a:endParaRPr lang="en-US"/>
          </a:p>
        </p:txBody>
      </p:sp>
    </p:spTree>
    <p:extLst>
      <p:ext uri="{BB962C8B-B14F-4D97-AF65-F5344CB8AC3E}">
        <p14:creationId xmlns:p14="http://schemas.microsoft.com/office/powerpoint/2010/main" val="141452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for 2025: Science will now be tested in grade 5 instead of 4.  This goes for the PASA and PSSA.</a:t>
            </a:r>
          </a:p>
          <a:p>
            <a:r>
              <a:rPr lang="en-US" dirty="0"/>
              <a:t>The required test administrator training modules in DLM include a module on ‘PASA </a:t>
            </a:r>
            <a:r>
              <a:rPr lang="en-US" dirty="0" err="1"/>
              <a:t>Eligibiliy</a:t>
            </a:r>
            <a:r>
              <a:rPr lang="en-US" dirty="0"/>
              <a:t>’.  This replaces the previous module called Lessons Learned.</a:t>
            </a:r>
          </a:p>
          <a:p>
            <a:r>
              <a:rPr lang="en-US" dirty="0"/>
              <a:t>The required data </a:t>
            </a:r>
            <a:r>
              <a:rPr lang="en-US" dirty="0" err="1"/>
              <a:t>mangagment</a:t>
            </a:r>
            <a:r>
              <a:rPr lang="en-US" dirty="0"/>
              <a:t> training for ACs has been replaced with a data management </a:t>
            </a:r>
            <a:r>
              <a:rPr lang="en-US" dirty="0" err="1"/>
              <a:t>padlet</a:t>
            </a:r>
            <a:r>
              <a:rPr lang="en-US" dirty="0"/>
              <a:t> resource.  We’ll provide more information on that in the subsequent slides.</a:t>
            </a:r>
          </a:p>
          <a:p>
            <a:r>
              <a:rPr lang="en-US" dirty="0"/>
              <a:t>Lastly, the BSE will be increasing oversight and monitoring for LEAs who do not meet the 1% and 95% state assessment participation targets. </a:t>
            </a:r>
          </a:p>
        </p:txBody>
      </p:sp>
      <p:sp>
        <p:nvSpPr>
          <p:cNvPr id="4" name="Slide Number Placeholder 3"/>
          <p:cNvSpPr>
            <a:spLocks noGrp="1"/>
          </p:cNvSpPr>
          <p:nvPr>
            <p:ph type="sldNum" sz="quarter" idx="5"/>
          </p:nvPr>
        </p:nvSpPr>
        <p:spPr/>
        <p:txBody>
          <a:bodyPr/>
          <a:lstStyle/>
          <a:p>
            <a:fld id="{5B012C48-CBE3-4456-858D-2A38C9D9ED43}" type="slidenum">
              <a:rPr lang="en-US" smtClean="0"/>
              <a:t>4</a:t>
            </a:fld>
            <a:endParaRPr lang="en-US"/>
          </a:p>
        </p:txBody>
      </p:sp>
    </p:spTree>
    <p:extLst>
      <p:ext uri="{BB962C8B-B14F-4D97-AF65-F5344CB8AC3E}">
        <p14:creationId xmlns:p14="http://schemas.microsoft.com/office/powerpoint/2010/main" val="200094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section of the training will touch on the characteristics of students who qualify to take the PASA DLM. </a:t>
            </a:r>
          </a:p>
        </p:txBody>
      </p:sp>
      <p:sp>
        <p:nvSpPr>
          <p:cNvPr id="4" name="Slide Number Placeholder 3"/>
          <p:cNvSpPr>
            <a:spLocks noGrp="1"/>
          </p:cNvSpPr>
          <p:nvPr>
            <p:ph type="sldNum" sz="quarter" idx="5"/>
          </p:nvPr>
        </p:nvSpPr>
        <p:spPr/>
        <p:txBody>
          <a:bodyPr/>
          <a:lstStyle/>
          <a:p>
            <a:fld id="{5B012C48-CBE3-4456-858D-2A38C9D9ED43}" type="slidenum">
              <a:rPr lang="en-US" smtClean="0"/>
              <a:t>5</a:t>
            </a:fld>
            <a:endParaRPr lang="en-US"/>
          </a:p>
        </p:txBody>
      </p:sp>
    </p:spTree>
    <p:extLst>
      <p:ext uri="{BB962C8B-B14F-4D97-AF65-F5344CB8AC3E}">
        <p14:creationId xmlns:p14="http://schemas.microsoft.com/office/powerpoint/2010/main" val="147819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6A5A3683-7A9D-4181-AA7E-FC6027BF4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100399A2-58F8-4815-87D9-3A6D87EEB9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six criteria are included in the publication “PASA Eligibility Criteria Decision-Making Companion Tool”.  This is the document that teams MUST use when determining eligibility.  A link to this tool is provided on this slide, and it is also available for order free of charge through </a:t>
            </a:r>
            <a:r>
              <a:rPr lang="en-US" altLang="en-US" dirty="0" err="1"/>
              <a:t>PaTTAN</a:t>
            </a:r>
            <a:r>
              <a:rPr lang="en-US" altLang="en-US" dirty="0"/>
              <a:t>.</a:t>
            </a:r>
          </a:p>
          <a:p>
            <a:endParaRPr lang="en-US" altLang="en-US" dirty="0"/>
          </a:p>
          <a:p>
            <a:r>
              <a:rPr lang="en-US" altLang="en-US" dirty="0"/>
              <a:t>Since a PASA Eligibility module has been added to the RTAT this year, we will not go in depth to explain each of the criteria in this training.  Rather, the next few slides will serve as key point reminders.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addition to the RTAT training, </a:t>
            </a:r>
            <a:r>
              <a:rPr lang="en-US" dirty="0"/>
              <a:t>A short video to outline the PASA eligibility criteria will be released soon and housed on the BSE PASA page.  This training video is less than 10 minutes long, so it’s a great overview to provide to teachers, parents, and all stakeholders to better understand the state criteria.  </a:t>
            </a:r>
          </a:p>
          <a:p>
            <a:endParaRPr lang="en-US" altLang="en-US" dirty="0"/>
          </a:p>
          <a:p>
            <a:endParaRPr lang="en-US" altLang="en-US" dirty="0"/>
          </a:p>
        </p:txBody>
      </p:sp>
      <p:sp>
        <p:nvSpPr>
          <p:cNvPr id="80900" name="Slide Number Placeholder 3">
            <a:extLst>
              <a:ext uri="{FF2B5EF4-FFF2-40B4-BE49-F238E27FC236}">
                <a16:creationId xmlns:a16="http://schemas.microsoft.com/office/drawing/2014/main" id="{6B5BB876-6A5E-4945-B02B-D1010A18BC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0444E-35E0-4515-A256-D0508E59E968}" type="slidenum">
              <a:rPr lang="en-US" altLang="en-US" smtClean="0">
                <a:solidFill>
                  <a:srgbClr val="000000"/>
                </a:solidFill>
                <a:latin typeface="Calibri" panose="020F0502020204030204" pitchFamily="34" charset="0"/>
              </a:rPr>
              <a:pPr/>
              <a:t>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7287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state eligibility criteria has not changed, BSE is really focusing on the data associated with PASA eligibility decisions.  IEP teams must review each of the 6 criteria and document data to support their answer to each of the 6 questions.  </a:t>
            </a:r>
          </a:p>
          <a:p>
            <a:r>
              <a:rPr lang="en-US" dirty="0"/>
              <a:t>The decision must be reviewed and properly documented in section IV of the IEP annually.</a:t>
            </a:r>
          </a:p>
          <a:p>
            <a:r>
              <a:rPr lang="en-US" dirty="0"/>
              <a:t>It’s important to remember the IEP team’s role in the decision. The IEP team cannot override the state defined criteria.  Rather, they must use student data to determine if the student meets each of the 6 </a:t>
            </a:r>
            <a:r>
              <a:rPr lang="en-US" dirty="0" err="1"/>
              <a:t>criteira</a:t>
            </a:r>
            <a:r>
              <a:rPr lang="en-US" dirty="0"/>
              <a:t>. </a:t>
            </a:r>
          </a:p>
        </p:txBody>
      </p:sp>
      <p:sp>
        <p:nvSpPr>
          <p:cNvPr id="4" name="Slide Number Placeholder 3"/>
          <p:cNvSpPr>
            <a:spLocks noGrp="1"/>
          </p:cNvSpPr>
          <p:nvPr>
            <p:ph type="sldNum" sz="quarter" idx="5"/>
          </p:nvPr>
        </p:nvSpPr>
        <p:spPr/>
        <p:txBody>
          <a:bodyPr/>
          <a:lstStyle/>
          <a:p>
            <a:fld id="{5B012C48-CBE3-4456-858D-2A38C9D9ED43}" type="slidenum">
              <a:rPr lang="en-US" smtClean="0"/>
              <a:t>7</a:t>
            </a:fld>
            <a:endParaRPr lang="en-US"/>
          </a:p>
        </p:txBody>
      </p:sp>
    </p:spTree>
    <p:extLst>
      <p:ext uri="{BB962C8B-B14F-4D97-AF65-F5344CB8AC3E}">
        <p14:creationId xmlns:p14="http://schemas.microsoft.com/office/powerpoint/2010/main" val="153359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some of the key characteristics of a student who qualifies for the PASA and the types of evidence you would expect to see documented for the student. Please refer to the IEP companion Tool and the PASA Eligibility training for full information and explanation.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8</a:t>
            </a:fld>
            <a:endParaRPr lang="en-US"/>
          </a:p>
        </p:txBody>
      </p:sp>
    </p:spTree>
    <p:extLst>
      <p:ext uri="{BB962C8B-B14F-4D97-AF65-F5344CB8AC3E}">
        <p14:creationId xmlns:p14="http://schemas.microsoft.com/office/powerpoint/2010/main" val="492682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commonly asked questions on PASA eligibility include:</a:t>
            </a:r>
          </a:p>
          <a:p>
            <a:r>
              <a:rPr lang="en-US" dirty="0"/>
              <a:t>Should all my students in a life skills class qualify for the PASA?  No.  Remember, not all students in a particular type of class or service will qualify.  The student must meet all 6 criteria to qualify.</a:t>
            </a:r>
          </a:p>
          <a:p>
            <a:endParaRPr lang="en-US" dirty="0"/>
          </a:p>
          <a:p>
            <a:r>
              <a:rPr lang="en-US" dirty="0"/>
              <a:t>I have a student who no longer qualifies for the PASA DLM in 11</a:t>
            </a:r>
            <a:r>
              <a:rPr lang="en-US" baseline="30000" dirty="0"/>
              <a:t>th</a:t>
            </a:r>
            <a:r>
              <a:rPr lang="en-US" dirty="0"/>
              <a:t> grade.  Does this mean we need to change her course placement into ‘Keystone Trigger’ courses?  No.  While most students take the keystone exams at the end of a trigger course, state assessment participation does not directly correlate to a class placement or course title for all students.  </a:t>
            </a:r>
          </a:p>
        </p:txBody>
      </p:sp>
      <p:sp>
        <p:nvSpPr>
          <p:cNvPr id="4" name="Slide Number Placeholder 3"/>
          <p:cNvSpPr>
            <a:spLocks noGrp="1"/>
          </p:cNvSpPr>
          <p:nvPr>
            <p:ph type="sldNum" sz="quarter" idx="5"/>
          </p:nvPr>
        </p:nvSpPr>
        <p:spPr/>
        <p:txBody>
          <a:bodyPr/>
          <a:lstStyle/>
          <a:p>
            <a:fld id="{5B012C48-CBE3-4456-858D-2A38C9D9ED43}" type="slidenum">
              <a:rPr lang="en-US" smtClean="0"/>
              <a:t>9</a:t>
            </a:fld>
            <a:endParaRPr lang="en-US"/>
          </a:p>
        </p:txBody>
      </p:sp>
    </p:spTree>
    <p:extLst>
      <p:ext uri="{BB962C8B-B14F-4D97-AF65-F5344CB8AC3E}">
        <p14:creationId xmlns:p14="http://schemas.microsoft.com/office/powerpoint/2010/main" val="1496955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8/14/2024</a:t>
            </a:fld>
            <a:endParaRPr lang="en-US"/>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73CA9021-3EA6-3F1D-A425-16C8069FC0B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98288550-DC8A-BF20-9C8D-3C34DBB89C60}"/>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8/14/2024</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descr="PDE Logo inside a blue square">
            <a:extLst>
              <a:ext uri="{FF2B5EF4-FFF2-40B4-BE49-F238E27FC236}">
                <a16:creationId xmlns:a16="http://schemas.microsoft.com/office/drawing/2014/main" id="{8C504C3F-60BB-14EF-091F-9565A3C0C174}"/>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8" name="Picture 7" descr="Pennsylvania Department of Education logo">
            <a:extLst>
              <a:ext uri="{FF2B5EF4-FFF2-40B4-BE49-F238E27FC236}">
                <a16:creationId xmlns:a16="http://schemas.microsoft.com/office/drawing/2014/main" id="{6C65AF12-DFBC-1A92-8273-9466BEB1E9A7}"/>
              </a:ext>
            </a:extLst>
          </p:cNvPr>
          <p:cNvPicPr>
            <a:picLocks noChangeAspect="1"/>
          </p:cNvPicPr>
          <p:nvPr userDrawn="1"/>
        </p:nvPicPr>
        <p:blipFill>
          <a:blip r:embed="rId4"/>
          <a:stretch>
            <a:fillRect/>
          </a:stretch>
        </p:blipFill>
        <p:spPr>
          <a:xfrm>
            <a:off x="10077363" y="792480"/>
            <a:ext cx="1417572" cy="855730"/>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8/14/2024</a:t>
            </a:fld>
            <a:endParaRPr lang="en-US"/>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000F9132-2FA6-531B-853B-7FA60C4EE986}"/>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DF560240-EEF9-E3AD-E70F-0049B713CB2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8/14/2024</a:t>
            </a:fld>
            <a:endParaRPr lang="en-US"/>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Picture 9" descr="PDE Logo inside a blue square">
            <a:extLst>
              <a:ext uri="{FF2B5EF4-FFF2-40B4-BE49-F238E27FC236}">
                <a16:creationId xmlns:a16="http://schemas.microsoft.com/office/drawing/2014/main" id="{931248E6-F468-3E78-9D55-0EAE4144AE67}"/>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11" name="Picture 10" descr="Pennsylvania Department of Education logo">
            <a:extLst>
              <a:ext uri="{FF2B5EF4-FFF2-40B4-BE49-F238E27FC236}">
                <a16:creationId xmlns:a16="http://schemas.microsoft.com/office/drawing/2014/main" id="{F1DFF1FE-B4F3-B08C-899D-E23D461C9503}"/>
              </a:ext>
            </a:extLst>
          </p:cNvPr>
          <p:cNvPicPr>
            <a:picLocks noChangeAspect="1"/>
          </p:cNvPicPr>
          <p:nvPr userDrawn="1"/>
        </p:nvPicPr>
        <p:blipFill>
          <a:blip r:embed="rId3"/>
          <a:stretch>
            <a:fillRect/>
          </a:stretch>
        </p:blipFill>
        <p:spPr>
          <a:xfrm>
            <a:off x="9848415" y="1191811"/>
            <a:ext cx="1417572" cy="855730"/>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dirty="0"/>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8/14/2024</a:t>
            </a:fld>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8/14/2024</a:t>
            </a:fld>
            <a:endParaRPr lang="en-US"/>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C56D4987-17F8-5DD6-30EC-9DA0725D335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3A160336-F072-33D2-7025-BC4795EF6A54}"/>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8/14/2024</a:t>
            </a:fld>
            <a:endParaRPr lang="en-US"/>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E05121F8-F8D0-12BE-2280-7E60891ED6C5}"/>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E150CC1C-9925-9798-5AED-1CA3599D8CAA}"/>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8/14/2024</a:t>
            </a:fld>
            <a:endParaRPr lang="en-US"/>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Content Placeholder 6" descr="Ornamental shapes. Dark blue and light blue rectangles">
            <a:extLst>
              <a:ext uri="{FF2B5EF4-FFF2-40B4-BE49-F238E27FC236}">
                <a16:creationId xmlns:a16="http://schemas.microsoft.com/office/drawing/2014/main" id="{7D39C305-7D91-BD64-0A4C-03A5F78D1817}"/>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descr="Pennsylvania Department of Education Logo">
            <a:extLst>
              <a:ext uri="{FF2B5EF4-FFF2-40B4-BE49-F238E27FC236}">
                <a16:creationId xmlns:a16="http://schemas.microsoft.com/office/drawing/2014/main" id="{755D1E9F-F6AD-9175-7C8F-59495A112C9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8/14/2024</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Ornamental shape. Blue gradient and gray rectangles">
            <a:extLst>
              <a:ext uri="{FF2B5EF4-FFF2-40B4-BE49-F238E27FC236}">
                <a16:creationId xmlns:a16="http://schemas.microsoft.com/office/drawing/2014/main" id="{CAD87B9F-3FE8-A5B1-53CA-F7B23BB3649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descr="Pennsylvania Department of Education Logo">
            <a:extLst>
              <a:ext uri="{FF2B5EF4-FFF2-40B4-BE49-F238E27FC236}">
                <a16:creationId xmlns:a16="http://schemas.microsoft.com/office/drawing/2014/main" id="{87221160-2A5A-3172-BC02-3233B27E7FEC}"/>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8/14/2024</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E4F887E4-34BD-F7FC-4D22-B4F5E90DECB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7491FC91-7DFD-6051-4082-56850C2C06BF}"/>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8/14/2024</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Picture 4" descr="Ornamental shape. Blue gradient and gray rectangles">
            <a:extLst>
              <a:ext uri="{FF2B5EF4-FFF2-40B4-BE49-F238E27FC236}">
                <a16:creationId xmlns:a16="http://schemas.microsoft.com/office/drawing/2014/main" id="{0458D707-3027-F739-5F6C-B2E783194165}"/>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6" name="Picture 5" descr="Pennsylvania Department of Education Logo">
            <a:extLst>
              <a:ext uri="{FF2B5EF4-FFF2-40B4-BE49-F238E27FC236}">
                <a16:creationId xmlns:a16="http://schemas.microsoft.com/office/drawing/2014/main" id="{8B1B135F-B2E6-8185-1A0C-17D34F0D9138}"/>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8/14/2024</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Content Placeholder 6" descr="Ornamental shapes. Dark blue and light blue rectangles">
            <a:extLst>
              <a:ext uri="{FF2B5EF4-FFF2-40B4-BE49-F238E27FC236}">
                <a16:creationId xmlns:a16="http://schemas.microsoft.com/office/drawing/2014/main" id="{8844F8AB-E383-518B-0A27-BEF6C9D7D9B8}"/>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8/14/2024</a:t>
            </a:fld>
            <a:endParaRPr lang="en-US" dirty="0"/>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dirty="0"/>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hyperlink" Target="https://pattan.padlet.org/kelleydeslauriers1/pa-dlm-resource-padlet-db8gn9kyht2wy80"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www.pattan.net/Publications/The-Pennsylvania-Alternate-System-of-Assessment-An" TargetMode="External"/><Relationship Id="rId5" Type="http://schemas.openxmlformats.org/officeDocument/2006/relationships/hyperlink" Target="https://www.education.pa.gov/K-12/Special%20Education/Assessments/Pages/Resources-for-Families-of-Students-with-Significant-Cognitive-Disabilities.aspx" TargetMode="External"/><Relationship Id="rId4" Type="http://schemas.openxmlformats.org/officeDocument/2006/relationships/hyperlink" Target="https://www.education.pa.gov/K-12/Special%20Education/Assessments/Pages/Pennsylvania-Alternate-System-of-Assessment-(PASA).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ynamiclearningmaps.org/sites/default/files/documents/StateBonusItems/PASA_DLM_Instruction_and_Assessment_Calendar.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attan.padlet.org/llupp1/pa-dlm-data-management-for-assessment-coordinators-ac-xlj0irucsig8zs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alternateassessment@pattankop.ne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attan.padlet.org/llupp1/pa-dlm-data-management-for-assessment-coordinators-ac-xlj0irucsig8zsy"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dynamiclearningmaps.org/sites/default/files/documents/StateBonusItems/PASA_DLM_FAQ_2023-2024.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ducation.pa.gov/K-12/Special%20Education/Assessments/Pages/ESSA-1.0-Percent-Threshold-Justification-Requirements.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ihampe@p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nceo.info/Resources?text=%22NCEO+Participation+Communication+Toolkit:%22" TargetMode="External"/><Relationship Id="rId3" Type="http://schemas.openxmlformats.org/officeDocument/2006/relationships/hyperlink" Target="https://www.education.pa.gov/Documents/K-12/Special%20Education/Assessment/PASA%20Eligibility%20Criteria.pdf" TargetMode="External"/><Relationship Id="rId7" Type="http://schemas.openxmlformats.org/officeDocument/2006/relationships/hyperlink" Target="https://nceo.umn.edu/docs/OnlinePubs/Tool14_DistrictAction%20Plan.pdf"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www.education.pa.gov/Documents/K-12/Special%20Education/Assessment/StateAssessmentParticipationWhyitMatters.pptx" TargetMode="External"/><Relationship Id="rId5" Type="http://schemas.openxmlformats.org/officeDocument/2006/relationships/hyperlink" Target="https://nceo.info/Resources/publications/OnlinePubs/Tools/Tool10MakingDecisions.html" TargetMode="External"/><Relationship Id="rId4" Type="http://schemas.openxmlformats.org/officeDocument/2006/relationships/hyperlink" Target="https://www.pattan.net/Publications/The-Pennsylvania-Alternate-System-of-Assessment-An" TargetMode="External"/><Relationship Id="rId9" Type="http://schemas.openxmlformats.org/officeDocument/2006/relationships/hyperlink" Target="https://nceo.umn.edu/docs/OnlinePubs/Tool9_CustomizableTemplate.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gcc02.safelinks.protection.outlook.com/?url=https%3A%2F%2Fout.smore.com%2Fe%2F8taz4%2FqUfgbJ%3F__%24u__%26nk%3DNjY5ZmI4ZWU5MjdjOTI3NzIwNTY0MDVkLGxpaGFtcGVAcGEuZ292Ojo6Y2R1dGZhd3oyYW4zMzRrbg..&amp;data=05%7C02%7Clihampe%40pa.gov%7C9e5bc5b8104b46c2a5e408dcab20affc%7C418e284101284dd59b6c47fc5a9a1bde%7C0%7C0%7C638573404080362809%7CUnknown%7CTWFpbGZsb3d8eyJWIjoiMC4wLjAwMDAiLCJQIjoiV2luMzIiLCJBTiI6Ik1haWwiLCJXVCI6Mn0%3D%7C0%7C%7C%7C&amp;sdata=fiVb9pf6sGDPMmmPS39WvpmM6XsIDd2%2FlCKZIfypHbY%3D&amp;reserved=0" TargetMode="External"/><Relationship Id="rId13" Type="http://schemas.openxmlformats.org/officeDocument/2006/relationships/image" Target="../media/image13.png"/><Relationship Id="rId3" Type="http://schemas.openxmlformats.org/officeDocument/2006/relationships/hyperlink" Target="mailto:alternateassessment@pattankop.net" TargetMode="External"/><Relationship Id="rId7" Type="http://schemas.openxmlformats.org/officeDocument/2006/relationships/hyperlink" Target="https://gcc02.safelinks.protection.outlook.com/?url=https%3A%2F%2Fout.smore.com%2Fe%2F8taz4%2FSHBNIB%3F__%24u__%26nk%3DNjY5ZmI4ZWU5MjdjOTI3NzIwNTY0MDVkLGxpaGFtcGVAcGEuZ292Ojo6Y2R1dGZhd3oyYW4zMzRrbg..&amp;data=05%7C02%7Clihampe%40pa.gov%7C9e5bc5b8104b46c2a5e408dcab20affc%7C418e284101284dd59b6c47fc5a9a1bde%7C0%7C0%7C638573404080356904%7CUnknown%7CTWFpbGZsb3d8eyJWIjoiMC4wLjAwMDAiLCJQIjoiV2luMzIiLCJBTiI6Ik1haWwiLCJXVCI6Mn0%3D%7C0%7C%7C%7C&amp;sdata=PbH5dyp9GcW6VReit7oLVNpGS0eNzhr5lgUEO5jWizo%3D&amp;reserved=0" TargetMode="External"/><Relationship Id="rId12" Type="http://schemas.openxmlformats.org/officeDocument/2006/relationships/hyperlink" Target="https://gcc02.safelinks.protection.outlook.com/?url=https%3A%2F%2Fout.smore.com%2Fe%2F8taz4%2FWXXl5p%3F__%24u__%26nk%3DNjY5ZmI4ZWU5MjdjOTI3NzIwNTY0MDVkLGxpaGFtcGVAcGEuZ292Ojo6Y2R1dGZhd3oyYW4zMzRrbg..&amp;data=05%7C02%7Clihampe%40pa.gov%7C9e5bc5b8104b46c2a5e408dcab20affc%7C418e284101284dd59b6c47fc5a9a1bde%7C0%7C0%7C638573404080385137%7CUnknown%7CTWFpbGZsb3d8eyJWIjoiMC4wLjAwMDAiLCJQIjoiV2luMzIiLCJBTiI6Ik1haWwiLCJXVCI6Mn0%3D%7C0%7C%7C%7C&amp;sdata=bDAiUP78SXYo%2FMFpsWovLQkNmZGlOIKHfSllVmtK8Z4%3D&amp;reserved=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gcc02.safelinks.protection.outlook.com/?url=https%3A%2F%2Fout.smore.com%2Fe%2F8taz4%2F0sCAEF%3F__%24u__%26nk%3DNjY5ZmI4ZWU5MjdjOTI3NzIwNTY0MDVkLGxpaGFtcGVAcGEuZ292Ojo6Y2R1dGZhd3oyYW4zMzRrbg..&amp;data=05%7C02%7Clihampe%40pa.gov%7C9e5bc5b8104b46c2a5e408dcab20affc%7C418e284101284dd59b6c47fc5a9a1bde%7C0%7C0%7C638573404080350948%7CUnknown%7CTWFpbGZsb3d8eyJWIjoiMC4wLjAwMDAiLCJQIjoiV2luMzIiLCJBTiI6Ik1haWwiLCJXVCI6Mn0%3D%7C0%7C%7C%7C&amp;sdata=fn9GyE9x%2BBhMmiZqQbROLgJEFjcX6UuA6OcloxILzpo%3D&amp;reserved=0" TargetMode="External"/><Relationship Id="rId11" Type="http://schemas.openxmlformats.org/officeDocument/2006/relationships/hyperlink" Target="https://gcc02.safelinks.protection.outlook.com/?url=https%3A%2F%2Fout.smore.com%2Fe%2F8taz4%2FU2ndmY%3F__%24u__%26nk%3DNjY5ZmI4ZWU5MjdjOTI3NzIwNTY0MDVkLGxpaGFtcGVAcGEuZ292Ojo6Y2R1dGZhd3oyYW4zMzRrbg..&amp;data=05%7C02%7Clihampe%40pa.gov%7C9e5bc5b8104b46c2a5e408dcab20affc%7C418e284101284dd59b6c47fc5a9a1bde%7C0%7C0%7C638573404080379630%7CUnknown%7CTWFpbGZsb3d8eyJWIjoiMC4wLjAwMDAiLCJQIjoiV2luMzIiLCJBTiI6Ik1haWwiLCJXVCI6Mn0%3D%7C0%7C%7C%7C&amp;sdata=rB0vcJZBvrHbZqltykiCqoZWi%2B84q3JsHx1x%2FgXd%2FaA%3D&amp;reserved=0" TargetMode="External"/><Relationship Id="rId5" Type="http://schemas.openxmlformats.org/officeDocument/2006/relationships/hyperlink" Target="https://gcc02.safelinks.protection.outlook.com/?url=https%3A%2F%2Fout.smore.com%2Fe%2F8taz4%2FKmsYHl%3F__%24u__%26nk%3DNjY5ZmI4ZWU5MjdjOTI3NzIwNTY0MDVkLGxpaGFtcGVAcGEuZ292Ojo6Y2R1dGZhd3oyYW4zMzRrbg..&amp;data=05%7C02%7Clihampe%40pa.gov%7C9e5bc5b8104b46c2a5e408dcab20affc%7C418e284101284dd59b6c47fc5a9a1bde%7C0%7C0%7C638573404080344711%7CUnknown%7CTWFpbGZsb3d8eyJWIjoiMC4wLjAwMDAiLCJQIjoiV2luMzIiLCJBTiI6Ik1haWwiLCJXVCI6Mn0%3D%7C0%7C%7C%7C&amp;sdata=HuOuaCTqZ52inAMQ9Twdx2DZzCi%2Bn3O7KQ5dWtSkpgE%3D&amp;reserved=0" TargetMode="External"/><Relationship Id="rId10" Type="http://schemas.openxmlformats.org/officeDocument/2006/relationships/hyperlink" Target="https://gcc02.safelinks.protection.outlook.com/?url=https%3A%2F%2Fout.smore.com%2Fe%2F8taz4%2Fgv8ijY%3F__%24u__%26nk%3DNjY5ZmI4ZWU5MjdjOTI3NzIwNTY0MDVkLGxpaGFtcGVAcGEuZ292Ojo6Y2R1dGZhd3oyYW4zMzRrbg..&amp;data=05%7C02%7Clihampe%40pa.gov%7C9e5bc5b8104b46c2a5e408dcab20affc%7C418e284101284dd59b6c47fc5a9a1bde%7C0%7C0%7C638573404080374168%7CUnknown%7CTWFpbGZsb3d8eyJWIjoiMC4wLjAwMDAiLCJQIjoiV2luMzIiLCJBTiI6Ik1haWwiLCJXVCI6Mn0%3D%7C0%7C%7C%7C&amp;sdata=fgPRxCEVgqZNVtfb1fodjLC94di%2BoYIxVePE8vvhyBc%3D&amp;reserved=0" TargetMode="External"/><Relationship Id="rId4" Type="http://schemas.openxmlformats.org/officeDocument/2006/relationships/hyperlink" Target="https://gcc02.safelinks.protection.outlook.com/?url=https%3A%2F%2Fout.smore.com%2Fe%2F8taz4%2F92onct%3F__%24u__%26nk%3DNjY5ZmI4ZWU5MjdjOTI3NzIwNTY0MDVkLGxpaGFtcGVAcGEuZ292Ojo6Y2R1dGZhd3oyYW4zMzRrbg..&amp;data=05%7C02%7Clihampe%40pa.gov%7C9e5bc5b8104b46c2a5e408dcab20affc%7C418e284101284dd59b6c47fc5a9a1bde%7C0%7C0%7C638573404080338964%7CUnknown%7CTWFpbGZsb3d8eyJWIjoiMC4wLjAwMDAiLCJQIjoiV2luMzIiLCJBTiI6Ik1haWwiLCJXVCI6Mn0%3D%7C0%7C%7C%7C&amp;sdata=7eFbFC2gFGc47jFhKvwRr6PfxGcsfspKfYu6q%2FPhYuY%3D&amp;reserved=0" TargetMode="External"/><Relationship Id="rId9" Type="http://schemas.openxmlformats.org/officeDocument/2006/relationships/hyperlink" Target="https://gcc02.safelinks.protection.outlook.com/?url=https%3A%2F%2Fout.smore.com%2Fe%2F8taz4%2FWQqhel%3F__%24u__%26nk%3DNjY5ZmI4ZWU5MjdjOTI3NzIwNTY0MDVkLGxpaGFtcGVAcGEuZ292Ojo6Y2R1dGZhd3oyYW4zMzRrbg..&amp;data=05%7C02%7Clihampe%40pa.gov%7C9e5bc5b8104b46c2a5e408dcab20affc%7C418e284101284dd59b6c47fc5a9a1bde%7C0%7C0%7C638573404080368522%7CUnknown%7CTWFpbGZsb3d8eyJWIjoiMC4wLjAwMDAiLCJQIjoiV2luMzIiLCJBTiI6Ik1haWwiLCJXVCI6Mn0%3D%7C0%7C%7C%7C&amp;sdata=zFqeHe%2FFV15gjLRxFQ2oPwy4m8nEuDTP7tp20NdggI8%3D&amp;reserved=0" TargetMode="External"/><Relationship Id="rId14" Type="http://schemas.openxmlformats.org/officeDocument/2006/relationships/image" Target="../media/image14.svg"/></Relationships>
</file>

<file path=ppt/slides/_rels/slide32.xml.rels><?xml version="1.0" encoding="UTF-8" standalone="yes"?>
<Relationships xmlns="http://schemas.openxmlformats.org/package/2006/relationships"><Relationship Id="rId2" Type="http://schemas.openxmlformats.org/officeDocument/2006/relationships/hyperlink" Target="http://www.education.pa.gov/"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pa.gov/Documents/K-12/Special%20Education/Assessment/PASA%20Eligibility%20Criteria.pdf"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education.pa.gov/K-12/Special%20Education/Assessments/Pages/Pennsylvania-Alternate-System-of-Assessment-(PASA).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C3E0-7EF5-2F3E-9DEF-4298D79B234E}"/>
              </a:ext>
            </a:extLst>
          </p:cNvPr>
          <p:cNvSpPr>
            <a:spLocks noGrp="1"/>
          </p:cNvSpPr>
          <p:nvPr>
            <p:ph type="ctrTitle"/>
          </p:nvPr>
        </p:nvSpPr>
        <p:spPr>
          <a:xfrm>
            <a:off x="1670444" y="2585931"/>
            <a:ext cx="9144000" cy="2387600"/>
          </a:xfrm>
        </p:spPr>
        <p:txBody>
          <a:bodyPr>
            <a:normAutofit fontScale="90000"/>
          </a:bodyPr>
          <a:lstStyle/>
          <a:p>
            <a:br>
              <a:rPr lang="en-US" sz="4800" dirty="0"/>
            </a:br>
            <a:r>
              <a:rPr lang="en-US" sz="4400" dirty="0"/>
              <a:t>PASA Getting Ready: What Special Education Administrators Need to Know about PASA DLM Participation and 1% Compliance Requirements </a:t>
            </a:r>
          </a:p>
        </p:txBody>
      </p:sp>
      <p:sp>
        <p:nvSpPr>
          <p:cNvPr id="3" name="Subtitle 2">
            <a:extLst>
              <a:ext uri="{FF2B5EF4-FFF2-40B4-BE49-F238E27FC236}">
                <a16:creationId xmlns:a16="http://schemas.microsoft.com/office/drawing/2014/main" id="{FF6D6E6F-B999-BF1B-1F91-B455E0AF12E5}"/>
              </a:ext>
            </a:extLst>
          </p:cNvPr>
          <p:cNvSpPr>
            <a:spLocks noGrp="1"/>
          </p:cNvSpPr>
          <p:nvPr>
            <p:ph type="subTitle" idx="1"/>
          </p:nvPr>
        </p:nvSpPr>
        <p:spPr>
          <a:xfrm>
            <a:off x="1524000" y="4942114"/>
            <a:ext cx="9144000" cy="1014426"/>
          </a:xfrm>
        </p:spPr>
        <p:txBody>
          <a:bodyPr/>
          <a:lstStyle/>
          <a:p>
            <a:endParaRPr lang="en-US" dirty="0"/>
          </a:p>
          <a:p>
            <a:r>
              <a:rPr lang="en-US" b="1" dirty="0"/>
              <a:t>2024-25</a:t>
            </a:r>
          </a:p>
        </p:txBody>
      </p:sp>
      <p:sp>
        <p:nvSpPr>
          <p:cNvPr id="4" name="Date Placeholder 3">
            <a:extLst>
              <a:ext uri="{FF2B5EF4-FFF2-40B4-BE49-F238E27FC236}">
                <a16:creationId xmlns:a16="http://schemas.microsoft.com/office/drawing/2014/main" id="{E28EAF45-5E1A-E6C8-F973-80D63041E7EE}"/>
              </a:ext>
            </a:extLst>
          </p:cNvPr>
          <p:cNvSpPr>
            <a:spLocks noGrp="1"/>
          </p:cNvSpPr>
          <p:nvPr>
            <p:ph type="dt" sz="half" idx="10"/>
          </p:nvPr>
        </p:nvSpPr>
        <p:spPr/>
        <p:txBody>
          <a:bodyPr/>
          <a:lstStyle/>
          <a:p>
            <a:fld id="{10BAD1B0-6FA5-4CED-9D40-9697E17ADC70}" type="datetime1">
              <a:rPr lang="en-US" smtClean="0"/>
              <a:t>8/14/2024</a:t>
            </a:fld>
            <a:endParaRPr lang="en-US" dirty="0"/>
          </a:p>
        </p:txBody>
      </p:sp>
      <p:sp>
        <p:nvSpPr>
          <p:cNvPr id="5" name="Slide Number Placeholder 4">
            <a:extLst>
              <a:ext uri="{FF2B5EF4-FFF2-40B4-BE49-F238E27FC236}">
                <a16:creationId xmlns:a16="http://schemas.microsoft.com/office/drawing/2014/main" id="{71C4FA12-EEE6-1998-6DAD-405E92860DC7}"/>
              </a:ext>
            </a:extLst>
          </p:cNvPr>
          <p:cNvSpPr>
            <a:spLocks noGrp="1"/>
          </p:cNvSpPr>
          <p:nvPr>
            <p:ph type="sldNum" sz="quarter" idx="12"/>
          </p:nvPr>
        </p:nvSpPr>
        <p:spPr/>
        <p:txBody>
          <a:bodyPr/>
          <a:lstStyle/>
          <a:p>
            <a:fld id="{B24F5015-3417-4B27-A586-E4CCF4D77832}" type="slidenum">
              <a:rPr lang="en-US" smtClean="0"/>
              <a:t>1</a:t>
            </a:fld>
            <a:endParaRPr lang="en-US" dirty="0"/>
          </a:p>
        </p:txBody>
      </p:sp>
    </p:spTree>
    <p:extLst>
      <p:ext uri="{BB962C8B-B14F-4D97-AF65-F5344CB8AC3E}">
        <p14:creationId xmlns:p14="http://schemas.microsoft.com/office/powerpoint/2010/main" val="224280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Q &amp; A described in the notes">
            <a:extLst>
              <a:ext uri="{FF2B5EF4-FFF2-40B4-BE49-F238E27FC236}">
                <a16:creationId xmlns:a16="http://schemas.microsoft.com/office/drawing/2014/main" id="{08C38CDE-A56C-D74D-0C46-1802B529BDC1}"/>
              </a:ext>
            </a:extLst>
          </p:cNvPr>
          <p:cNvPicPr>
            <a:picLocks noChangeAspect="1"/>
          </p:cNvPicPr>
          <p:nvPr/>
        </p:nvPicPr>
        <p:blipFill>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79044-4E0B-9AAB-9923-105146F7218E}"/>
              </a:ext>
            </a:extLst>
          </p:cNvPr>
          <p:cNvSpPr>
            <a:spLocks noGrp="1"/>
          </p:cNvSpPr>
          <p:nvPr>
            <p:ph type="title"/>
          </p:nvPr>
        </p:nvSpPr>
        <p:spPr>
          <a:xfrm>
            <a:off x="838200" y="365125"/>
            <a:ext cx="10515600" cy="1325563"/>
          </a:xfrm>
        </p:spPr>
        <p:txBody>
          <a:bodyPr>
            <a:normAutofit/>
          </a:bodyPr>
          <a:lstStyle/>
          <a:p>
            <a:r>
              <a:rPr lang="en-US" dirty="0"/>
              <a:t>PASA Eligibility FAQs continued</a:t>
            </a:r>
          </a:p>
        </p:txBody>
      </p:sp>
      <p:sp>
        <p:nvSpPr>
          <p:cNvPr id="4" name="Date Placeholder 3">
            <a:extLst>
              <a:ext uri="{FF2B5EF4-FFF2-40B4-BE49-F238E27FC236}">
                <a16:creationId xmlns:a16="http://schemas.microsoft.com/office/drawing/2014/main" id="{53FC06EF-F3BC-DC58-8C9D-6847945E08E9}"/>
              </a:ext>
            </a:extLst>
          </p:cNvPr>
          <p:cNvSpPr>
            <a:spLocks noGrp="1"/>
          </p:cNvSpPr>
          <p:nvPr>
            <p:ph type="dt" sz="half" idx="10"/>
          </p:nvPr>
        </p:nvSpPr>
        <p:spPr>
          <a:xfrm>
            <a:off x="838200" y="6356350"/>
            <a:ext cx="2743200" cy="365125"/>
          </a:xfrm>
        </p:spPr>
        <p:txBody>
          <a:bodyPr>
            <a:normAutofit/>
          </a:bodyPr>
          <a:lstStyle/>
          <a:p>
            <a:pPr>
              <a:spcAft>
                <a:spcPts val="600"/>
              </a:spcAft>
            </a:pPr>
            <a:fld id="{A1DC029C-5B17-409B-86F2-A65FE5BE79A1}" type="datetime1">
              <a:rPr lang="en-US" smtClean="0"/>
              <a:pPr>
                <a:spcAft>
                  <a:spcPts val="600"/>
                </a:spcAft>
              </a:pPr>
              <a:t>8/14/2024</a:t>
            </a:fld>
            <a:endParaRPr lang="en-US"/>
          </a:p>
        </p:txBody>
      </p:sp>
      <p:sp>
        <p:nvSpPr>
          <p:cNvPr id="5" name="Slide Number Placeholder 4">
            <a:extLst>
              <a:ext uri="{FF2B5EF4-FFF2-40B4-BE49-F238E27FC236}">
                <a16:creationId xmlns:a16="http://schemas.microsoft.com/office/drawing/2014/main" id="{2983ED18-964F-20D4-432C-8092B6B7C6AE}"/>
              </a:ext>
            </a:extLst>
          </p:cNvPr>
          <p:cNvSpPr>
            <a:spLocks noGrp="1"/>
          </p:cNvSpPr>
          <p:nvPr>
            <p:ph type="sldNum" sz="quarter" idx="12"/>
          </p:nvPr>
        </p:nvSpPr>
        <p:spPr>
          <a:xfrm>
            <a:off x="8610600" y="6356350"/>
            <a:ext cx="2743200" cy="365125"/>
          </a:xfrm>
        </p:spPr>
        <p:txBody>
          <a:bodyPr>
            <a:normAutofit/>
          </a:bodyPr>
          <a:lstStyle/>
          <a:p>
            <a:pPr>
              <a:spcAft>
                <a:spcPts val="600"/>
              </a:spcAft>
            </a:pPr>
            <a:fld id="{B24F5015-3417-4B27-A586-E4CCF4D77832}" type="slidenum">
              <a:rPr lang="en-US" smtClean="0"/>
              <a:pPr>
                <a:spcAft>
                  <a:spcPts val="600"/>
                </a:spcAft>
              </a:pPr>
              <a:t>10</a:t>
            </a:fld>
            <a:endParaRPr lang="en-US"/>
          </a:p>
        </p:txBody>
      </p:sp>
      <p:graphicFrame>
        <p:nvGraphicFramePr>
          <p:cNvPr id="7" name="Content Placeholder 2" descr="Q&amp;A read in the notes">
            <a:extLst>
              <a:ext uri="{FF2B5EF4-FFF2-40B4-BE49-F238E27FC236}">
                <a16:creationId xmlns:a16="http://schemas.microsoft.com/office/drawing/2014/main" id="{45CC571E-D82D-A94C-6A0C-5FC49DECA014}"/>
              </a:ext>
            </a:extLst>
          </p:cNvPr>
          <p:cNvGraphicFramePr>
            <a:graphicFrameLocks noGrp="1"/>
          </p:cNvGraphicFramePr>
          <p:nvPr>
            <p:ph idx="1"/>
            <p:extLst>
              <p:ext uri="{D42A27DB-BD31-4B8C-83A1-F6EECF244321}">
                <p14:modId xmlns:p14="http://schemas.microsoft.com/office/powerpoint/2010/main" val="14935623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390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B474-8169-230B-B208-CDA4FC28641E}"/>
              </a:ext>
            </a:extLst>
          </p:cNvPr>
          <p:cNvSpPr>
            <a:spLocks noGrp="1"/>
          </p:cNvSpPr>
          <p:nvPr>
            <p:ph type="title" idx="4294967295"/>
          </p:nvPr>
        </p:nvSpPr>
        <p:spPr>
          <a:xfrm>
            <a:off x="0" y="365125"/>
            <a:ext cx="10515600" cy="1325563"/>
          </a:xfrm>
        </p:spPr>
        <p:txBody>
          <a:bodyPr>
            <a:normAutofit fontScale="90000"/>
          </a:bodyPr>
          <a:lstStyle/>
          <a:p>
            <a:br>
              <a:rPr lang="en-US" dirty="0"/>
            </a:br>
            <a:br>
              <a:rPr lang="en-US" dirty="0"/>
            </a:br>
            <a:br>
              <a:rPr lang="en-US" dirty="0"/>
            </a:br>
            <a:br>
              <a:rPr lang="en-US" dirty="0"/>
            </a:br>
            <a:br>
              <a:rPr lang="en-US" dirty="0"/>
            </a:br>
            <a:br>
              <a:rPr lang="en-US" dirty="0"/>
            </a:br>
            <a:r>
              <a:rPr lang="en-US" dirty="0"/>
              <a:t>Need More Information?</a:t>
            </a:r>
          </a:p>
        </p:txBody>
      </p:sp>
      <p:sp>
        <p:nvSpPr>
          <p:cNvPr id="3" name="Content Placeholder 2">
            <a:extLst>
              <a:ext uri="{FF2B5EF4-FFF2-40B4-BE49-F238E27FC236}">
                <a16:creationId xmlns:a16="http://schemas.microsoft.com/office/drawing/2014/main" id="{42EB19C9-7342-0D75-E2D4-A13FFB80CBC5}"/>
              </a:ext>
            </a:extLst>
          </p:cNvPr>
          <p:cNvSpPr>
            <a:spLocks noGrp="1"/>
          </p:cNvSpPr>
          <p:nvPr>
            <p:ph idx="4294967295"/>
          </p:nvPr>
        </p:nvSpPr>
        <p:spPr>
          <a:xfrm>
            <a:off x="0" y="2307771"/>
            <a:ext cx="10265229" cy="3869191"/>
          </a:xfrm>
        </p:spPr>
        <p:txBody>
          <a:bodyPr>
            <a:normAutofit/>
          </a:bodyPr>
          <a:lstStyle/>
          <a:p>
            <a:pPr marL="0" indent="0">
              <a:buNone/>
            </a:pPr>
            <a:endParaRPr lang="en-US" dirty="0">
              <a:hlinkClick r:id="rId3"/>
            </a:endParaRPr>
          </a:p>
          <a:p>
            <a:pPr marL="0" indent="0">
              <a:buNone/>
            </a:pPr>
            <a:endParaRPr lang="en-US" dirty="0">
              <a:hlinkClick r:id="rId3"/>
            </a:endParaRPr>
          </a:p>
          <a:p>
            <a:r>
              <a:rPr lang="en-US" dirty="0">
                <a:hlinkClick r:id="rId3"/>
              </a:rPr>
              <a:t>PA DLM Instruction and Assessment Resource Padlet</a:t>
            </a:r>
            <a:endParaRPr lang="en-US" dirty="0">
              <a:hlinkClick r:id="rId4"/>
            </a:endParaRPr>
          </a:p>
          <a:p>
            <a:r>
              <a:rPr lang="en-US" dirty="0">
                <a:hlinkClick r:id="rId4"/>
              </a:rPr>
              <a:t>Pennsylvania Alternate System of Assessment (PASA)</a:t>
            </a:r>
            <a:endParaRPr lang="en-US" dirty="0"/>
          </a:p>
          <a:p>
            <a:r>
              <a:rPr lang="en-US" dirty="0">
                <a:hlinkClick r:id="rId5"/>
              </a:rPr>
              <a:t>Resources for Families of Students with Significant Cognitive Disabilities (pa.gov)</a:t>
            </a:r>
            <a:endParaRPr lang="en-US" dirty="0"/>
          </a:p>
          <a:p>
            <a:pPr lvl="1"/>
            <a:r>
              <a:rPr lang="en-US" dirty="0" err="1">
                <a:hlinkClick r:id="rId6"/>
              </a:rPr>
              <a:t>PaTTAN</a:t>
            </a:r>
            <a:r>
              <a:rPr lang="en-US" dirty="0">
                <a:hlinkClick r:id="rId6"/>
              </a:rPr>
              <a:t> - (PASA): Answers to Questions Frequently Asked by Families</a:t>
            </a:r>
            <a:endParaRPr lang="en-US"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2CB1E424-9106-4A30-0DE0-DC8AFFC01098}"/>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6BC4380E-D118-4275-A4F7-61E56837574C}"/>
              </a:ext>
            </a:extLst>
          </p:cNvPr>
          <p:cNvSpPr>
            <a:spLocks noGrp="1"/>
          </p:cNvSpPr>
          <p:nvPr>
            <p:ph type="sldNum" sz="quarter" idx="12"/>
          </p:nvPr>
        </p:nvSpPr>
        <p:spPr/>
        <p:txBody>
          <a:bodyPr/>
          <a:lstStyle/>
          <a:p>
            <a:fld id="{B24F5015-3417-4B27-A586-E4CCF4D77832}" type="slidenum">
              <a:rPr lang="en-US" smtClean="0"/>
              <a:t>11</a:t>
            </a:fld>
            <a:endParaRPr lang="en-US"/>
          </a:p>
        </p:txBody>
      </p:sp>
    </p:spTree>
    <p:extLst>
      <p:ext uri="{BB962C8B-B14F-4D97-AF65-F5344CB8AC3E}">
        <p14:creationId xmlns:p14="http://schemas.microsoft.com/office/powerpoint/2010/main" val="69273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C226B-2DD5-4EB5-8989-6FF9FEF38EBE}"/>
              </a:ext>
            </a:extLst>
          </p:cNvPr>
          <p:cNvSpPr>
            <a:spLocks noGrp="1"/>
          </p:cNvSpPr>
          <p:nvPr>
            <p:ph type="title"/>
          </p:nvPr>
        </p:nvSpPr>
        <p:spPr/>
        <p:txBody>
          <a:bodyPr vert="horz" lIns="91440" tIns="45720" rIns="91440" bIns="45720" rtlCol="0" anchor="b">
            <a:normAutofit/>
          </a:bodyPr>
          <a:lstStyle/>
          <a:p>
            <a:pPr>
              <a:lnSpc>
                <a:spcPct val="90000"/>
              </a:lnSpc>
            </a:pPr>
            <a:r>
              <a:rPr lang="en-US" sz="4400" dirty="0"/>
              <a:t>WHAT IS MY ROLE AS THE PASA AC?</a:t>
            </a:r>
          </a:p>
        </p:txBody>
      </p:sp>
      <p:sp>
        <p:nvSpPr>
          <p:cNvPr id="9" name="Text Placeholder 8">
            <a:extLst>
              <a:ext uri="{FF2B5EF4-FFF2-40B4-BE49-F238E27FC236}">
                <a16:creationId xmlns:a16="http://schemas.microsoft.com/office/drawing/2014/main" id="{E4046CCE-FC1E-4B44-A8AF-97072519DC1B}"/>
              </a:ext>
            </a:extLst>
          </p:cNvPr>
          <p:cNvSpPr>
            <a:spLocks noGrp="1"/>
          </p:cNvSpPr>
          <p:nvPr>
            <p:ph type="body" idx="1"/>
          </p:nvPr>
        </p:nvSpPr>
        <p:spPr/>
        <p:txBody>
          <a:bodyPr vert="horz" lIns="91440" tIns="45720" rIns="91440" bIns="45720" rtlCol="0" anchor="t">
            <a:normAutofit/>
          </a:bodyPr>
          <a:lstStyle/>
          <a:p>
            <a:r>
              <a:rPr lang="en-US" sz="2800" dirty="0"/>
              <a:t>PASA Assessment Coordinator Requirements</a:t>
            </a:r>
          </a:p>
        </p:txBody>
      </p:sp>
    </p:spTree>
    <p:extLst>
      <p:ext uri="{BB962C8B-B14F-4D97-AF65-F5344CB8AC3E}">
        <p14:creationId xmlns:p14="http://schemas.microsoft.com/office/powerpoint/2010/main" val="383581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D58894-B776-4A08-854F-A7391F680735}"/>
              </a:ext>
            </a:extLst>
          </p:cNvPr>
          <p:cNvSpPr>
            <a:spLocks noGrp="1"/>
          </p:cNvSpPr>
          <p:nvPr>
            <p:ph type="title"/>
          </p:nvPr>
        </p:nvSpPr>
        <p:spPr>
          <a:xfrm>
            <a:off x="838200" y="365125"/>
            <a:ext cx="9819807" cy="1325563"/>
          </a:xfrm>
        </p:spPr>
        <p:txBody>
          <a:bodyPr>
            <a:normAutofit/>
          </a:bodyPr>
          <a:lstStyle/>
          <a:p>
            <a:r>
              <a:rPr lang="en-US" dirty="0"/>
              <a:t>PASA ASSESSMENT COORDINATOR (AC)</a:t>
            </a:r>
          </a:p>
        </p:txBody>
      </p:sp>
      <p:sp>
        <p:nvSpPr>
          <p:cNvPr id="5" name="Content Placeholder 4">
            <a:extLst>
              <a:ext uri="{FF2B5EF4-FFF2-40B4-BE49-F238E27FC236}">
                <a16:creationId xmlns:a16="http://schemas.microsoft.com/office/drawing/2014/main" id="{E85DEAE0-E745-47D8-9744-B05A3E655F4E}"/>
              </a:ext>
            </a:extLst>
          </p:cNvPr>
          <p:cNvSpPr>
            <a:spLocks noGrp="1"/>
          </p:cNvSpPr>
          <p:nvPr>
            <p:ph idx="1"/>
          </p:nvPr>
        </p:nvSpPr>
        <p:spPr/>
        <p:txBody>
          <a:bodyPr>
            <a:normAutofit/>
          </a:bodyPr>
          <a:lstStyle/>
          <a:p>
            <a:r>
              <a:rPr lang="en-US" sz="3600" dirty="0"/>
              <a:t>PASA AC Role and Responsibilities</a:t>
            </a:r>
          </a:p>
          <a:p>
            <a:pPr lvl="1"/>
            <a:r>
              <a:rPr lang="en-US" sz="2800" dirty="0"/>
              <a:t>Point of contact on behalf of the LEA to the state and vendor</a:t>
            </a:r>
          </a:p>
          <a:p>
            <a:pPr lvl="1"/>
            <a:r>
              <a:rPr lang="en-US" sz="2800" dirty="0"/>
              <a:t>Receives communications from the PA Alternate Assessment team (</a:t>
            </a:r>
            <a:r>
              <a:rPr lang="en-US" sz="2800" dirty="0">
                <a:hlinkClick r:id="rId3"/>
              </a:rPr>
              <a:t>alternateassessment@pattankop.net</a:t>
            </a:r>
            <a:r>
              <a:rPr lang="en-US" sz="2800" dirty="0"/>
              <a:t>) </a:t>
            </a:r>
          </a:p>
          <a:p>
            <a:pPr lvl="1"/>
            <a:r>
              <a:rPr lang="en-US" sz="2800" dirty="0"/>
              <a:t>Ensures all PASA eligible students are accurately enrolled and assessed in the DLM Kite Portal</a:t>
            </a:r>
          </a:p>
          <a:p>
            <a:pPr lvl="1"/>
            <a:r>
              <a:rPr lang="en-US" sz="2800" dirty="0"/>
              <a:t>Enters ‘special circumstance codes’ in the Kite portal for non-assessed students</a:t>
            </a:r>
          </a:p>
          <a:p>
            <a:pPr marL="457200" lvl="1" indent="0">
              <a:buNone/>
            </a:pPr>
            <a:endParaRPr lang="en-US" dirty="0"/>
          </a:p>
        </p:txBody>
      </p:sp>
    </p:spTree>
    <p:extLst>
      <p:ext uri="{BB962C8B-B14F-4D97-AF65-F5344CB8AC3E}">
        <p14:creationId xmlns:p14="http://schemas.microsoft.com/office/powerpoint/2010/main" val="59418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F340-8AE4-0B34-C502-D7327856D7A8}"/>
              </a:ext>
            </a:extLst>
          </p:cNvPr>
          <p:cNvSpPr>
            <a:spLocks noGrp="1"/>
          </p:cNvSpPr>
          <p:nvPr>
            <p:ph type="title"/>
          </p:nvPr>
        </p:nvSpPr>
        <p:spPr/>
        <p:txBody>
          <a:bodyPr/>
          <a:lstStyle/>
          <a:p>
            <a:r>
              <a:rPr lang="en-US" dirty="0"/>
              <a:t>PASA AC</a:t>
            </a:r>
          </a:p>
        </p:txBody>
      </p:sp>
      <p:sp>
        <p:nvSpPr>
          <p:cNvPr id="3" name="Content Placeholder 2">
            <a:extLst>
              <a:ext uri="{FF2B5EF4-FFF2-40B4-BE49-F238E27FC236}">
                <a16:creationId xmlns:a16="http://schemas.microsoft.com/office/drawing/2014/main" id="{C6C5BB34-B114-DA87-AA0F-ABB943DFE8CF}"/>
              </a:ext>
            </a:extLst>
          </p:cNvPr>
          <p:cNvSpPr>
            <a:spLocks noGrp="1"/>
          </p:cNvSpPr>
          <p:nvPr>
            <p:ph idx="1"/>
          </p:nvPr>
        </p:nvSpPr>
        <p:spPr>
          <a:xfrm>
            <a:off x="838200" y="1597025"/>
            <a:ext cx="10515600" cy="4351338"/>
          </a:xfrm>
        </p:spPr>
        <p:txBody>
          <a:bodyPr>
            <a:noAutofit/>
          </a:bodyPr>
          <a:lstStyle/>
          <a:p>
            <a:r>
              <a:rPr lang="en-US" sz="2400" dirty="0"/>
              <a:t>A Special Education Administrator </a:t>
            </a:r>
            <a:r>
              <a:rPr lang="en-US" sz="2400" u="sng" dirty="0">
                <a:solidFill>
                  <a:srgbClr val="FF0000"/>
                </a:solidFill>
              </a:rPr>
              <a:t>must</a:t>
            </a:r>
            <a:r>
              <a:rPr lang="en-US" sz="2400" dirty="0"/>
              <a:t> be included with the PASA AC role.</a:t>
            </a:r>
          </a:p>
          <a:p>
            <a:r>
              <a:rPr lang="en-US" sz="2400" dirty="0"/>
              <a:t>More than one PASA AC may be assigned in the Kite Portal.</a:t>
            </a:r>
          </a:p>
          <a:p>
            <a:r>
              <a:rPr lang="en-US" sz="2400" dirty="0"/>
              <a:t>If your LEA/Service Provider has an individual other than the Special Ed Administrator (e.g., Lead Teacher, Administrative Assistant) currently serving as a PASA AC, they can remain.  However, a Special Education Administrator must be added as well.</a:t>
            </a:r>
          </a:p>
          <a:p>
            <a:r>
              <a:rPr lang="en-US" sz="2400" dirty="0"/>
              <a:t>PASA AC (Assessment Coordinator) and DTC (District Test Coordinator) are the same (terminology is interchangeable between PA and the DLM roles). </a:t>
            </a:r>
          </a:p>
          <a:p>
            <a:r>
              <a:rPr lang="en-US" sz="2400" dirty="0"/>
              <a:t>Contact </a:t>
            </a:r>
            <a:r>
              <a:rPr lang="en-US" sz="2400" dirty="0">
                <a:hlinkClick r:id="rId3"/>
              </a:rPr>
              <a:t>alternateassessment@pattankop.net</a:t>
            </a:r>
            <a:r>
              <a:rPr lang="en-US" sz="2400" dirty="0"/>
              <a:t> immediately if the assigned PASA AC has been updated for your entity this year.</a:t>
            </a:r>
          </a:p>
          <a:p>
            <a:pPr marL="0" indent="0">
              <a:buNone/>
            </a:pPr>
            <a:endParaRPr lang="en-US" dirty="0"/>
          </a:p>
        </p:txBody>
      </p:sp>
      <p:sp>
        <p:nvSpPr>
          <p:cNvPr id="4" name="Date Placeholder 3">
            <a:extLst>
              <a:ext uri="{FF2B5EF4-FFF2-40B4-BE49-F238E27FC236}">
                <a16:creationId xmlns:a16="http://schemas.microsoft.com/office/drawing/2014/main" id="{B031465B-59B8-E172-22BF-7DA37C917461}"/>
              </a:ext>
            </a:extLst>
          </p:cNvPr>
          <p:cNvSpPr>
            <a:spLocks noGrp="1"/>
          </p:cNvSpPr>
          <p:nvPr>
            <p:ph type="dt" sz="half" idx="10"/>
          </p:nvPr>
        </p:nvSpPr>
        <p:spPr/>
        <p:txBody>
          <a:bodyPr/>
          <a:lstStyle/>
          <a:p>
            <a:pPr>
              <a:defRPr/>
            </a:pPr>
            <a:fld id="{64BF2E97-C543-48FE-887D-9D90675DAD87}" type="datetime1">
              <a:rPr lang="en-US" smtClean="0"/>
              <a:pPr>
                <a:defRPr/>
              </a:pPr>
              <a:t>8/14/2024</a:t>
            </a:fld>
            <a:endParaRPr lang="en-US"/>
          </a:p>
        </p:txBody>
      </p:sp>
      <p:sp>
        <p:nvSpPr>
          <p:cNvPr id="5" name="Slide Number Placeholder 4">
            <a:extLst>
              <a:ext uri="{FF2B5EF4-FFF2-40B4-BE49-F238E27FC236}">
                <a16:creationId xmlns:a16="http://schemas.microsoft.com/office/drawing/2014/main" id="{BFA2CE35-72D2-4A1A-E829-599931AF9409}"/>
              </a:ext>
            </a:extLst>
          </p:cNvPr>
          <p:cNvSpPr>
            <a:spLocks noGrp="1"/>
          </p:cNvSpPr>
          <p:nvPr>
            <p:ph type="sldNum" sz="quarter" idx="12"/>
          </p:nvPr>
        </p:nvSpPr>
        <p:spPr/>
        <p:txBody>
          <a:bodyPr/>
          <a:lstStyle/>
          <a:p>
            <a:pPr>
              <a:defRPr/>
            </a:pPr>
            <a:fld id="{C6C9120D-9544-4B24-BA09-46D1A29C6E45}" type="slidenum">
              <a:rPr lang="en-US" altLang="en-US" smtClean="0"/>
              <a:pPr>
                <a:defRPr/>
              </a:pPr>
              <a:t>14</a:t>
            </a:fld>
            <a:endParaRPr lang="en-US" altLang="en-US"/>
          </a:p>
        </p:txBody>
      </p:sp>
    </p:spTree>
    <p:extLst>
      <p:ext uri="{BB962C8B-B14F-4D97-AF65-F5344CB8AC3E}">
        <p14:creationId xmlns:p14="http://schemas.microsoft.com/office/powerpoint/2010/main" val="53281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A211-905D-651C-2368-457A2F7114BF}"/>
              </a:ext>
            </a:extLst>
          </p:cNvPr>
          <p:cNvSpPr>
            <a:spLocks noGrp="1"/>
          </p:cNvSpPr>
          <p:nvPr>
            <p:ph type="title"/>
          </p:nvPr>
        </p:nvSpPr>
        <p:spPr/>
        <p:txBody>
          <a:bodyPr vert="horz" lIns="91440" tIns="45720" rIns="91440" bIns="45720" rtlCol="0" anchor="b">
            <a:noAutofit/>
          </a:bodyPr>
          <a:lstStyle/>
          <a:p>
            <a:r>
              <a:rPr lang="en-US" kern="1200" dirty="0">
                <a:solidFill>
                  <a:schemeClr val="tx1"/>
                </a:solidFill>
              </a:rPr>
              <a:t>Important Dates</a:t>
            </a:r>
          </a:p>
        </p:txBody>
      </p:sp>
      <p:sp>
        <p:nvSpPr>
          <p:cNvPr id="3" name="TextBox 2">
            <a:hlinkClick r:id="rId3"/>
            <a:extLst>
              <a:ext uri="{FF2B5EF4-FFF2-40B4-BE49-F238E27FC236}">
                <a16:creationId xmlns:a16="http://schemas.microsoft.com/office/drawing/2014/main" id="{B5B31F06-781B-3070-8B56-8D33F003287D}"/>
              </a:ext>
            </a:extLst>
          </p:cNvPr>
          <p:cNvSpPr txBox="1"/>
          <p:nvPr/>
        </p:nvSpPr>
        <p:spPr>
          <a:xfrm>
            <a:off x="979714" y="1959429"/>
            <a:ext cx="2917371" cy="1200329"/>
          </a:xfrm>
          <a:prstGeom prst="rect">
            <a:avLst/>
          </a:prstGeom>
          <a:noFill/>
        </p:spPr>
        <p:txBody>
          <a:bodyPr wrap="square" rtlCol="0">
            <a:spAutoFit/>
          </a:bodyPr>
          <a:lstStyle/>
          <a:p>
            <a:r>
              <a:rPr lang="en-US" dirty="0">
                <a:hlinkClick r:id="rId3"/>
              </a:rPr>
              <a:t>2024-25 PASA DLM Instruction and Assessment Calendar (dynamiclearningmaps.org)</a:t>
            </a:r>
            <a:endParaRPr lang="en-US" dirty="0"/>
          </a:p>
        </p:txBody>
      </p:sp>
      <p:sp>
        <p:nvSpPr>
          <p:cNvPr id="10" name="TextBox 9">
            <a:extLst>
              <a:ext uri="{FF2B5EF4-FFF2-40B4-BE49-F238E27FC236}">
                <a16:creationId xmlns:a16="http://schemas.microsoft.com/office/drawing/2014/main" id="{E47B15EB-0708-2849-56CA-E09DC6BD9E74}"/>
              </a:ext>
            </a:extLst>
          </p:cNvPr>
          <p:cNvSpPr txBox="1"/>
          <p:nvPr/>
        </p:nvSpPr>
        <p:spPr>
          <a:xfrm>
            <a:off x="725031" y="3785785"/>
            <a:ext cx="4275529" cy="1323439"/>
          </a:xfrm>
          <a:prstGeom prst="rect">
            <a:avLst/>
          </a:prstGeom>
          <a:noFill/>
        </p:spPr>
        <p:txBody>
          <a:bodyPr wrap="none" rtlCol="0">
            <a:spAutoFit/>
          </a:bodyPr>
          <a:lstStyle/>
          <a:p>
            <a:r>
              <a:rPr lang="en-US" sz="2000" i="1" dirty="0">
                <a:solidFill>
                  <a:srgbClr val="FF0000"/>
                </a:solidFill>
                <a:latin typeface="Arial" panose="020B0604020202020204" pitchFamily="34" charset="0"/>
                <a:cs typeface="Arial" panose="020B0604020202020204" pitchFamily="34" charset="0"/>
              </a:rPr>
              <a:t>Refer to the calendar link above for </a:t>
            </a:r>
          </a:p>
          <a:p>
            <a:r>
              <a:rPr lang="en-US" sz="2000" i="1" dirty="0">
                <a:solidFill>
                  <a:srgbClr val="FF0000"/>
                </a:solidFill>
                <a:latin typeface="Arial" panose="020B0604020202020204" pitchFamily="34" charset="0"/>
                <a:cs typeface="Arial" panose="020B0604020202020204" pitchFamily="34" charset="0"/>
              </a:rPr>
              <a:t>full details and timelines on required</a:t>
            </a:r>
          </a:p>
          <a:p>
            <a:r>
              <a:rPr lang="en-US" sz="2000" i="1" dirty="0">
                <a:solidFill>
                  <a:srgbClr val="FF0000"/>
                </a:solidFill>
                <a:latin typeface="Arial" panose="020B0604020202020204" pitchFamily="34" charset="0"/>
                <a:cs typeface="Arial" panose="020B0604020202020204" pitchFamily="34" charset="0"/>
              </a:rPr>
              <a:t>training, enrollment, and test </a:t>
            </a:r>
          </a:p>
          <a:p>
            <a:r>
              <a:rPr lang="en-US" sz="2000" i="1" dirty="0">
                <a:solidFill>
                  <a:srgbClr val="FF0000"/>
                </a:solidFill>
                <a:latin typeface="Arial" panose="020B0604020202020204" pitchFamily="34" charset="0"/>
                <a:cs typeface="Arial" panose="020B0604020202020204" pitchFamily="34" charset="0"/>
              </a:rPr>
              <a:t>administration</a:t>
            </a:r>
            <a:r>
              <a:rPr lang="en-US" sz="2000" i="1" dirty="0">
                <a:solidFill>
                  <a:srgbClr val="FF0000"/>
                </a:solidFill>
              </a:rPr>
              <a:t>. </a:t>
            </a:r>
          </a:p>
        </p:txBody>
      </p:sp>
      <p:graphicFrame>
        <p:nvGraphicFramePr>
          <p:cNvPr id="12" name="Content Placeholder 11">
            <a:extLst>
              <a:ext uri="{FF2B5EF4-FFF2-40B4-BE49-F238E27FC236}">
                <a16:creationId xmlns:a16="http://schemas.microsoft.com/office/drawing/2014/main" id="{D00B5067-DA8A-DA4C-E3A1-772805CD75E8}"/>
              </a:ext>
            </a:extLst>
          </p:cNvPr>
          <p:cNvGraphicFramePr>
            <a:graphicFrameLocks noGrp="1"/>
          </p:cNvGraphicFramePr>
          <p:nvPr>
            <p:ph idx="1"/>
            <p:extLst>
              <p:ext uri="{D42A27DB-BD31-4B8C-83A1-F6EECF244321}">
                <p14:modId xmlns:p14="http://schemas.microsoft.com/office/powerpoint/2010/main" val="3007113504"/>
              </p:ext>
            </p:extLst>
          </p:nvPr>
        </p:nvGraphicFramePr>
        <p:xfrm>
          <a:off x="5349338" y="1959429"/>
          <a:ext cx="6004462" cy="4071832"/>
        </p:xfrm>
        <a:graphic>
          <a:graphicData uri="http://schemas.openxmlformats.org/drawingml/2006/table">
            <a:tbl>
              <a:tblPr firstRow="1" firstCol="1" bandRow="1"/>
              <a:tblGrid>
                <a:gridCol w="3658969">
                  <a:extLst>
                    <a:ext uri="{9D8B030D-6E8A-4147-A177-3AD203B41FA5}">
                      <a16:colId xmlns:a16="http://schemas.microsoft.com/office/drawing/2014/main" val="3291502566"/>
                    </a:ext>
                  </a:extLst>
                </a:gridCol>
                <a:gridCol w="2345493">
                  <a:extLst>
                    <a:ext uri="{9D8B030D-6E8A-4147-A177-3AD203B41FA5}">
                      <a16:colId xmlns:a16="http://schemas.microsoft.com/office/drawing/2014/main" val="3775982564"/>
                    </a:ext>
                  </a:extLst>
                </a:gridCol>
              </a:tblGrid>
              <a:tr h="387395">
                <a:tc>
                  <a:txBody>
                    <a:bodyPr/>
                    <a:lstStyle/>
                    <a:p>
                      <a:pPr marL="0" marR="0">
                        <a:lnSpc>
                          <a:spcPct val="107000"/>
                        </a:lnSpc>
                        <a:spcBef>
                          <a:spcPts val="0"/>
                        </a:spcBef>
                        <a:spcAft>
                          <a:spcPts val="0"/>
                        </a:spcAft>
                      </a:pPr>
                      <a:r>
                        <a:rPr lang="en-US" sz="1200" b="1" kern="0">
                          <a:solidFill>
                            <a:srgbClr val="FFFFFF"/>
                          </a:solidFill>
                          <a:effectLst/>
                          <a:highlight>
                            <a:srgbClr val="005594"/>
                          </a:highlight>
                          <a:latin typeface="Montserrat" panose="00000500000000000000" pitchFamily="2" charset="0"/>
                          <a:ea typeface="Times New Roman" panose="02020603050405020304" pitchFamily="18" charset="0"/>
                          <a:cs typeface="Times New Roman" panose="02020603050405020304" pitchFamily="18" charset="0"/>
                        </a:rPr>
                        <a:t>PASA Activity</a:t>
                      </a:r>
                      <a:endParaRPr lang="en-US" sz="1100" kern="100">
                        <a:effectLst/>
                        <a:highlight>
                          <a:srgbClr val="005594"/>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005594"/>
                    </a:solidFill>
                  </a:tcPr>
                </a:tc>
                <a:tc>
                  <a:txBody>
                    <a:bodyPr/>
                    <a:lstStyle/>
                    <a:p>
                      <a:pPr marL="0" marR="0">
                        <a:lnSpc>
                          <a:spcPct val="107000"/>
                        </a:lnSpc>
                        <a:spcBef>
                          <a:spcPts val="0"/>
                        </a:spcBef>
                        <a:spcAft>
                          <a:spcPts val="0"/>
                        </a:spcAft>
                      </a:pPr>
                      <a:r>
                        <a:rPr lang="en-US" sz="1200" b="1" kern="0">
                          <a:solidFill>
                            <a:srgbClr val="FFFFFF"/>
                          </a:solidFill>
                          <a:effectLst/>
                          <a:highlight>
                            <a:srgbClr val="005594"/>
                          </a:highlight>
                          <a:latin typeface="Montserrat" panose="00000500000000000000" pitchFamily="2" charset="0"/>
                          <a:ea typeface="Times New Roman" panose="02020603050405020304" pitchFamily="18" charset="0"/>
                          <a:cs typeface="Times New Roman" panose="02020603050405020304" pitchFamily="18" charset="0"/>
                        </a:rPr>
                        <a:t>Dates</a:t>
                      </a:r>
                      <a:endParaRPr lang="en-US" sz="1100" kern="100">
                        <a:effectLst/>
                        <a:highlight>
                          <a:srgbClr val="005594"/>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005594"/>
                    </a:solidFill>
                  </a:tcPr>
                </a:tc>
                <a:extLst>
                  <a:ext uri="{0D108BD9-81ED-4DB2-BD59-A6C34878D82A}">
                    <a16:rowId xmlns:a16="http://schemas.microsoft.com/office/drawing/2014/main" val="1512005808"/>
                  </a:ext>
                </a:extLst>
              </a:tr>
              <a:tr h="630563">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Required Test Administrator Training (PASA AC and Assessors)</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August 6, 2024 - December 16, 2024</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extLst>
                  <a:ext uri="{0D108BD9-81ED-4DB2-BD59-A6C34878D82A}">
                    <a16:rowId xmlns:a16="http://schemas.microsoft.com/office/drawing/2014/main" val="4160513100"/>
                  </a:ext>
                </a:extLst>
              </a:tr>
              <a:tr h="630563">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PIMS PASA DLM student enrollment and other data management activities</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October 14, 2024 – February 3, 2024</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extLst>
                  <a:ext uri="{0D108BD9-81ED-4DB2-BD59-A6C34878D82A}">
                    <a16:rowId xmlns:a16="http://schemas.microsoft.com/office/drawing/2014/main" val="3457828216"/>
                  </a:ext>
                </a:extLst>
              </a:tr>
              <a:tr h="630563">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PASA Getting Ready and 1%-Tiered Survey</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September 16, 2024 – October 25, 2024</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extLst>
                  <a:ext uri="{0D108BD9-81ED-4DB2-BD59-A6C34878D82A}">
                    <a16:rowId xmlns:a16="http://schemas.microsoft.com/office/drawing/2014/main" val="1081311951"/>
                  </a:ext>
                </a:extLst>
              </a:tr>
              <a:tr h="387395">
                <a:tc>
                  <a:txBody>
                    <a:bodyPr/>
                    <a:lstStyle/>
                    <a:p>
                      <a:pPr marL="0" marR="0">
                        <a:lnSpc>
                          <a:spcPct val="107000"/>
                        </a:lnSpc>
                        <a:spcBef>
                          <a:spcPts val="0"/>
                        </a:spcBef>
                        <a:spcAft>
                          <a:spcPts val="0"/>
                        </a:spcAft>
                      </a:pPr>
                      <a:r>
                        <a:rPr lang="en-US" sz="1200" kern="0">
                          <a:solidFill>
                            <a:srgbClr val="464646"/>
                          </a:solidFill>
                          <a:effectLst/>
                          <a:latin typeface="Montserrat" panose="00000500000000000000" pitchFamily="2" charset="0"/>
                          <a:ea typeface="Times New Roman" panose="02020603050405020304" pitchFamily="18" charset="0"/>
                          <a:cs typeface="Times New Roman" panose="02020603050405020304" pitchFamily="18" charset="0"/>
                        </a:rPr>
                        <a:t>Test Administration Window</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AFAFA"/>
                    </a:solidFill>
                  </a:tcPr>
                </a:tc>
                <a:tc>
                  <a:txBody>
                    <a:bodyPr/>
                    <a:lstStyle/>
                    <a:p>
                      <a:pPr marL="0" marR="0">
                        <a:lnSpc>
                          <a:spcPct val="107000"/>
                        </a:lnSpc>
                        <a:spcBef>
                          <a:spcPts val="0"/>
                        </a:spcBef>
                        <a:spcAft>
                          <a:spcPts val="0"/>
                        </a:spcAft>
                      </a:pPr>
                      <a:r>
                        <a:rPr lang="en-US" sz="1200" kern="0">
                          <a:solidFill>
                            <a:srgbClr val="464646"/>
                          </a:solidFill>
                          <a:effectLst/>
                          <a:latin typeface="Montserrat" panose="00000500000000000000" pitchFamily="2" charset="0"/>
                          <a:ea typeface="Times New Roman" panose="02020603050405020304" pitchFamily="18" charset="0"/>
                          <a:cs typeface="Times New Roman" panose="02020603050405020304" pitchFamily="18" charset="0"/>
                        </a:rPr>
                        <a:t>March 10, 2025 - May 2, 2025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AFAFA"/>
                    </a:solidFill>
                  </a:tcPr>
                </a:tc>
                <a:extLst>
                  <a:ext uri="{0D108BD9-81ED-4DB2-BD59-A6C34878D82A}">
                    <a16:rowId xmlns:a16="http://schemas.microsoft.com/office/drawing/2014/main" val="1735377838"/>
                  </a:ext>
                </a:extLst>
              </a:tr>
              <a:tr h="630563">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Electronic School Reports Available in Kite Educator Portal</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Beginning June 17​, 2025</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extLst>
                  <a:ext uri="{0D108BD9-81ED-4DB2-BD59-A6C34878D82A}">
                    <a16:rowId xmlns:a16="http://schemas.microsoft.com/office/drawing/2014/main" val="1906087392"/>
                  </a:ext>
                </a:extLst>
              </a:tr>
              <a:tr h="387395">
                <a:tc>
                  <a:txBody>
                    <a:bodyPr/>
                    <a:lstStyle/>
                    <a:p>
                      <a:pPr marL="0" marR="0">
                        <a:lnSpc>
                          <a:spcPct val="107000"/>
                        </a:lnSpc>
                        <a:spcBef>
                          <a:spcPts val="0"/>
                        </a:spcBef>
                        <a:spcAft>
                          <a:spcPts val="0"/>
                        </a:spcAft>
                      </a:pPr>
                      <a:r>
                        <a:rPr lang="en-US" sz="1200" kern="0">
                          <a:solidFill>
                            <a:srgbClr val="464646"/>
                          </a:solidFill>
                          <a:effectLst/>
                          <a:latin typeface="Montserrat" panose="00000500000000000000" pitchFamily="2" charset="0"/>
                          <a:ea typeface="Times New Roman" panose="02020603050405020304" pitchFamily="18" charset="0"/>
                          <a:cs typeface="Times New Roman" panose="02020603050405020304" pitchFamily="18" charset="0"/>
                        </a:rPr>
                        <a:t>Printed Score Reports Mailed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AFAFA"/>
                    </a:solidFill>
                  </a:tcPr>
                </a:tc>
                <a:tc>
                  <a:txBody>
                    <a:bodyPr/>
                    <a:lstStyle/>
                    <a:p>
                      <a:pPr marL="0" marR="0">
                        <a:lnSpc>
                          <a:spcPct val="107000"/>
                        </a:lnSpc>
                        <a:spcBef>
                          <a:spcPts val="0"/>
                        </a:spcBef>
                        <a:spcAft>
                          <a:spcPts val="0"/>
                        </a:spcAft>
                      </a:pPr>
                      <a:r>
                        <a:rPr lang="en-US" sz="1200" kern="0" dirty="0">
                          <a:solidFill>
                            <a:srgbClr val="464646"/>
                          </a:solidFill>
                          <a:effectLst/>
                          <a:latin typeface="Montserrat" panose="00000500000000000000" pitchFamily="2" charset="0"/>
                          <a:ea typeface="Times New Roman" panose="02020603050405020304" pitchFamily="18" charset="0"/>
                          <a:cs typeface="Times New Roman" panose="02020603050405020304" pitchFamily="18" charset="0"/>
                        </a:rPr>
                        <a:t>Beginning July 25, 2025</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AFAFA"/>
                    </a:solidFill>
                  </a:tcPr>
                </a:tc>
                <a:extLst>
                  <a:ext uri="{0D108BD9-81ED-4DB2-BD59-A6C34878D82A}">
                    <a16:rowId xmlns:a16="http://schemas.microsoft.com/office/drawing/2014/main" val="264052015"/>
                  </a:ext>
                </a:extLst>
              </a:tr>
              <a:tr h="387395">
                <a:tc>
                  <a:txBody>
                    <a:bodyPr/>
                    <a:lstStyle/>
                    <a:p>
                      <a:pPr marL="0" marR="0">
                        <a:lnSpc>
                          <a:spcPct val="107000"/>
                        </a:lnSpc>
                        <a:spcBef>
                          <a:spcPts val="0"/>
                        </a:spcBef>
                        <a:spcAft>
                          <a:spcPts val="0"/>
                        </a:spcAft>
                      </a:pPr>
                      <a:r>
                        <a:rPr lang="en-US" sz="1200" kern="0">
                          <a:solidFill>
                            <a:srgbClr val="FFFFFF"/>
                          </a:solidFill>
                          <a:effectLst/>
                          <a:highlight>
                            <a:srgbClr val="005594"/>
                          </a:highlight>
                          <a:latin typeface="Montserrat" panose="00000500000000000000" pitchFamily="2" charset="0"/>
                          <a:ea typeface="Times New Roman" panose="02020603050405020304" pitchFamily="18" charset="0"/>
                          <a:cs typeface="Times New Roman" panose="02020603050405020304" pitchFamily="18" charset="0"/>
                        </a:rPr>
                        <a:t>​</a:t>
                      </a:r>
                      <a:endParaRPr lang="en-US" sz="1100" kern="100">
                        <a:effectLst/>
                        <a:highlight>
                          <a:srgbClr val="005594"/>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005594"/>
                    </a:solidFill>
                  </a:tcPr>
                </a:tc>
                <a:tc>
                  <a:txBody>
                    <a:bodyPr/>
                    <a:lstStyle/>
                    <a:p>
                      <a:pPr marL="0" marR="0">
                        <a:lnSpc>
                          <a:spcPct val="107000"/>
                        </a:lnSpc>
                        <a:spcBef>
                          <a:spcPts val="0"/>
                        </a:spcBef>
                        <a:spcAft>
                          <a:spcPts val="0"/>
                        </a:spcAft>
                      </a:pPr>
                      <a:r>
                        <a:rPr lang="en-US" sz="1200" kern="0" dirty="0">
                          <a:solidFill>
                            <a:srgbClr val="FFFFFF"/>
                          </a:solidFill>
                          <a:effectLst/>
                          <a:highlight>
                            <a:srgbClr val="005594"/>
                          </a:highlight>
                          <a:latin typeface="Montserrat" panose="00000500000000000000" pitchFamily="2" charset="0"/>
                          <a:ea typeface="Times New Roman" panose="02020603050405020304" pitchFamily="18" charset="0"/>
                          <a:cs typeface="Times New Roman" panose="02020603050405020304" pitchFamily="18" charset="0"/>
                        </a:rPr>
                        <a:t>​</a:t>
                      </a:r>
                      <a:endParaRPr lang="en-US" sz="1100" kern="100" dirty="0">
                        <a:effectLst/>
                        <a:highlight>
                          <a:srgbClr val="005594"/>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005594"/>
                    </a:solidFill>
                  </a:tcPr>
                </a:tc>
                <a:extLst>
                  <a:ext uri="{0D108BD9-81ED-4DB2-BD59-A6C34878D82A}">
                    <a16:rowId xmlns:a16="http://schemas.microsoft.com/office/drawing/2014/main" val="540088187"/>
                  </a:ext>
                </a:extLst>
              </a:tr>
            </a:tbl>
          </a:graphicData>
        </a:graphic>
      </p:graphicFrame>
      <p:sp>
        <p:nvSpPr>
          <p:cNvPr id="4" name="Date Placeholder 3">
            <a:extLst>
              <a:ext uri="{FF2B5EF4-FFF2-40B4-BE49-F238E27FC236}">
                <a16:creationId xmlns:a16="http://schemas.microsoft.com/office/drawing/2014/main" id="{BF939B3B-40C2-4F9F-239A-CBC3A9225347}"/>
              </a:ext>
            </a:extLst>
          </p:cNvPr>
          <p:cNvSpPr>
            <a:spLocks noGrp="1"/>
          </p:cNvSpPr>
          <p:nvPr>
            <p:ph type="dt" sz="half" idx="10"/>
          </p:nvPr>
        </p:nvSpPr>
        <p:spPr/>
        <p:txBody>
          <a:bodyPr vert="horz" lIns="91440" tIns="45720" rIns="91440" bIns="45720" rtlCol="0" anchor="ctr">
            <a:normAutofit/>
          </a:bodyPr>
          <a:lstStyle/>
          <a:p>
            <a:pPr>
              <a:spcAft>
                <a:spcPts val="600"/>
              </a:spcAft>
              <a:defRPr/>
            </a:pPr>
            <a:fld id="{042C9D64-8247-9A48-B335-0335DA596507}" type="datetime1">
              <a:rPr lang="en-US" smtClean="0">
                <a:latin typeface="+mn-lt"/>
                <a:cs typeface="+mn-cs"/>
              </a:rPr>
              <a:pPr>
                <a:spcAft>
                  <a:spcPts val="600"/>
                </a:spcAft>
                <a:defRPr/>
              </a:pPr>
              <a:t>8/14/2024</a:t>
            </a:fld>
            <a:endParaRPr lang="en-US">
              <a:latin typeface="+mn-lt"/>
              <a:cs typeface="+mn-cs"/>
            </a:endParaRPr>
          </a:p>
        </p:txBody>
      </p:sp>
      <p:sp>
        <p:nvSpPr>
          <p:cNvPr id="5" name="Slide Number Placeholder 4">
            <a:extLst>
              <a:ext uri="{FF2B5EF4-FFF2-40B4-BE49-F238E27FC236}">
                <a16:creationId xmlns:a16="http://schemas.microsoft.com/office/drawing/2014/main" id="{B8B69B69-C32F-A5AB-7672-FE0281A06E1C}"/>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21BA5351-C004-6E44-B836-3AE785966E6F}" type="slidenum">
              <a:rPr lang="en-US" smtClean="0"/>
              <a:pPr>
                <a:spcAft>
                  <a:spcPts val="600"/>
                </a:spcAft>
                <a:defRPr/>
              </a:pPr>
              <a:t>15</a:t>
            </a:fld>
            <a:endParaRPr lang="en-US"/>
          </a:p>
        </p:txBody>
      </p:sp>
    </p:spTree>
    <p:extLst>
      <p:ext uri="{BB962C8B-B14F-4D97-AF65-F5344CB8AC3E}">
        <p14:creationId xmlns:p14="http://schemas.microsoft.com/office/powerpoint/2010/main" val="407005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6A71-5121-8EB1-2D14-5D210157AFED}"/>
              </a:ext>
            </a:extLst>
          </p:cNvPr>
          <p:cNvSpPr>
            <a:spLocks noGrp="1"/>
          </p:cNvSpPr>
          <p:nvPr>
            <p:ph type="title"/>
          </p:nvPr>
        </p:nvSpPr>
        <p:spPr/>
        <p:txBody>
          <a:bodyPr>
            <a:normAutofit/>
          </a:bodyPr>
          <a:lstStyle/>
          <a:p>
            <a:r>
              <a:rPr lang="en-US" sz="4000" dirty="0"/>
              <a:t> </a:t>
            </a:r>
            <a:r>
              <a:rPr lang="en-US" dirty="0"/>
              <a:t>Required RTAT </a:t>
            </a:r>
          </a:p>
        </p:txBody>
      </p:sp>
      <p:sp>
        <p:nvSpPr>
          <p:cNvPr id="3" name="Content Placeholder 2">
            <a:extLst>
              <a:ext uri="{FF2B5EF4-FFF2-40B4-BE49-F238E27FC236}">
                <a16:creationId xmlns:a16="http://schemas.microsoft.com/office/drawing/2014/main" id="{0BB978F2-E959-7B85-781B-00868D4B6027}"/>
              </a:ext>
            </a:extLst>
          </p:cNvPr>
          <p:cNvSpPr>
            <a:spLocks noGrp="1"/>
          </p:cNvSpPr>
          <p:nvPr>
            <p:ph idx="1"/>
          </p:nvPr>
        </p:nvSpPr>
        <p:spPr>
          <a:xfrm>
            <a:off x="838200" y="1433740"/>
            <a:ext cx="10515600" cy="4351338"/>
          </a:xfrm>
        </p:spPr>
        <p:txBody>
          <a:bodyPr>
            <a:noAutofit/>
          </a:bodyPr>
          <a:lstStyle/>
          <a:p>
            <a:pPr marR="0">
              <a:spcBef>
                <a:spcPts val="0"/>
              </a:spcBef>
              <a:spcAft>
                <a:spcPts val="0"/>
              </a:spcAft>
            </a:pPr>
            <a:r>
              <a:rPr lang="en-US" dirty="0"/>
              <a:t>What is the RTAT?</a:t>
            </a:r>
          </a:p>
          <a:p>
            <a:pPr lvl="1">
              <a:spcBef>
                <a:spcPts val="0"/>
              </a:spcBef>
            </a:pPr>
            <a:r>
              <a:rPr lang="en-US" dirty="0"/>
              <a:t>Required Test Administrator Training</a:t>
            </a:r>
          </a:p>
          <a:p>
            <a:pPr lvl="1">
              <a:spcBef>
                <a:spcPts val="0"/>
              </a:spcBef>
            </a:pPr>
            <a:r>
              <a:rPr lang="en-US" dirty="0"/>
              <a:t>All assessors and at least one PASA AC from each entity must complete the RTAT annually</a:t>
            </a:r>
          </a:p>
          <a:p>
            <a:pPr lvl="1">
              <a:spcBef>
                <a:spcPts val="0"/>
              </a:spcBef>
            </a:pPr>
            <a:r>
              <a:rPr lang="en-US" dirty="0"/>
              <a:t>Returning users will complete a ‘refresher’ course</a:t>
            </a:r>
          </a:p>
          <a:p>
            <a:pPr lvl="1">
              <a:spcBef>
                <a:spcPts val="0"/>
              </a:spcBef>
            </a:pPr>
            <a:r>
              <a:rPr lang="en-US" dirty="0"/>
              <a:t>4 Modules (abbreviated versions for returning users) including a post test must be completed with 80% accuracy or higher </a:t>
            </a:r>
          </a:p>
          <a:p>
            <a:pPr lvl="1">
              <a:spcBef>
                <a:spcPts val="0"/>
              </a:spcBef>
            </a:pPr>
            <a:r>
              <a:rPr lang="en-US" dirty="0"/>
              <a:t>Asynchronous format</a:t>
            </a:r>
          </a:p>
          <a:p>
            <a:pPr lvl="1">
              <a:spcBef>
                <a:spcPts val="0"/>
              </a:spcBef>
            </a:pPr>
            <a:r>
              <a:rPr lang="en-US" dirty="0">
                <a:solidFill>
                  <a:srgbClr val="FF0000"/>
                </a:solidFill>
              </a:rPr>
              <a:t>New for 2024-25</a:t>
            </a:r>
            <a:r>
              <a:rPr lang="en-US" dirty="0"/>
              <a:t>: A PASA Eligibility Module is included as one of the required 4 modules for all users.  </a:t>
            </a:r>
          </a:p>
        </p:txBody>
      </p:sp>
      <p:sp>
        <p:nvSpPr>
          <p:cNvPr id="4" name="Date Placeholder 3">
            <a:extLst>
              <a:ext uri="{FF2B5EF4-FFF2-40B4-BE49-F238E27FC236}">
                <a16:creationId xmlns:a16="http://schemas.microsoft.com/office/drawing/2014/main" id="{E324FB5B-43BC-738D-B0EE-A62A05A93AC0}"/>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8072CE2C-13E0-14C5-26F5-677AB7695AA7}"/>
              </a:ext>
            </a:extLst>
          </p:cNvPr>
          <p:cNvSpPr>
            <a:spLocks noGrp="1"/>
          </p:cNvSpPr>
          <p:nvPr>
            <p:ph type="sldNum" sz="quarter" idx="12"/>
          </p:nvPr>
        </p:nvSpPr>
        <p:spPr/>
        <p:txBody>
          <a:bodyPr/>
          <a:lstStyle/>
          <a:p>
            <a:fld id="{B24F5015-3417-4B27-A586-E4CCF4D77832}" type="slidenum">
              <a:rPr lang="en-US" smtClean="0"/>
              <a:t>16</a:t>
            </a:fld>
            <a:endParaRPr lang="en-US"/>
          </a:p>
        </p:txBody>
      </p:sp>
    </p:spTree>
    <p:extLst>
      <p:ext uri="{BB962C8B-B14F-4D97-AF65-F5344CB8AC3E}">
        <p14:creationId xmlns:p14="http://schemas.microsoft.com/office/powerpoint/2010/main" val="229614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93DF-E547-190D-AE6E-0339AF8C85DC}"/>
              </a:ext>
            </a:extLst>
          </p:cNvPr>
          <p:cNvSpPr>
            <a:spLocks noGrp="1"/>
          </p:cNvSpPr>
          <p:nvPr>
            <p:ph type="title"/>
          </p:nvPr>
        </p:nvSpPr>
        <p:spPr/>
        <p:txBody>
          <a:bodyPr/>
          <a:lstStyle/>
          <a:p>
            <a:r>
              <a:rPr lang="en-US" dirty="0"/>
              <a:t>Data Management for PASA ACs</a:t>
            </a:r>
          </a:p>
        </p:txBody>
      </p:sp>
      <p:sp>
        <p:nvSpPr>
          <p:cNvPr id="3" name="Content Placeholder 2">
            <a:extLst>
              <a:ext uri="{FF2B5EF4-FFF2-40B4-BE49-F238E27FC236}">
                <a16:creationId xmlns:a16="http://schemas.microsoft.com/office/drawing/2014/main" id="{BF7BCF5F-98F0-935A-6B50-30C29026EF0E}"/>
              </a:ext>
            </a:extLst>
          </p:cNvPr>
          <p:cNvSpPr>
            <a:spLocks noGrp="1"/>
          </p:cNvSpPr>
          <p:nvPr>
            <p:ph idx="1"/>
          </p:nvPr>
        </p:nvSpPr>
        <p:spPr/>
        <p:txBody>
          <a:bodyPr/>
          <a:lstStyle/>
          <a:p>
            <a:r>
              <a:rPr lang="en-US" dirty="0"/>
              <a:t>The required Data Management training modules for PASA ACs have been replaced with guidance in a </a:t>
            </a:r>
            <a:r>
              <a:rPr lang="en-US" dirty="0">
                <a:hlinkClick r:id="rId3"/>
              </a:rPr>
              <a:t>Data Management Padlet</a:t>
            </a:r>
            <a:r>
              <a:rPr lang="en-US" dirty="0"/>
              <a:t> this year.</a:t>
            </a:r>
          </a:p>
          <a:p>
            <a:r>
              <a:rPr lang="en-US" dirty="0"/>
              <a:t>PASA ACs should reach out to the PA helpdesk for additional support with enrolling, rostering, or managing test administration data after reviewing the steps in the Data Management Padlet. For additional assistance, e-mail </a:t>
            </a:r>
            <a:r>
              <a:rPr lang="en-US" dirty="0">
                <a:hlinkClick r:id="rId4"/>
              </a:rPr>
              <a:t>alternateassessment@pattankop.net</a:t>
            </a:r>
            <a:endParaRPr lang="en-US" dirty="0"/>
          </a:p>
          <a:p>
            <a:endParaRPr lang="en-US" dirty="0"/>
          </a:p>
        </p:txBody>
      </p:sp>
      <p:sp>
        <p:nvSpPr>
          <p:cNvPr id="4" name="Date Placeholder 3">
            <a:extLst>
              <a:ext uri="{FF2B5EF4-FFF2-40B4-BE49-F238E27FC236}">
                <a16:creationId xmlns:a16="http://schemas.microsoft.com/office/drawing/2014/main" id="{09FB3F1E-3DEA-D318-1EB8-CBE5BFE0569A}"/>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454FCFA0-4508-24D4-5416-271171E87FF4}"/>
              </a:ext>
            </a:extLst>
          </p:cNvPr>
          <p:cNvSpPr>
            <a:spLocks noGrp="1"/>
          </p:cNvSpPr>
          <p:nvPr>
            <p:ph type="sldNum" sz="quarter" idx="12"/>
          </p:nvPr>
        </p:nvSpPr>
        <p:spPr/>
        <p:txBody>
          <a:bodyPr/>
          <a:lstStyle/>
          <a:p>
            <a:fld id="{B24F5015-3417-4B27-A586-E4CCF4D77832}" type="slidenum">
              <a:rPr lang="en-US" smtClean="0"/>
              <a:t>17</a:t>
            </a:fld>
            <a:endParaRPr lang="en-US"/>
          </a:p>
        </p:txBody>
      </p:sp>
    </p:spTree>
    <p:extLst>
      <p:ext uri="{BB962C8B-B14F-4D97-AF65-F5344CB8AC3E}">
        <p14:creationId xmlns:p14="http://schemas.microsoft.com/office/powerpoint/2010/main" val="3168471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085D-B16E-16B9-D315-45065B84F9DC}"/>
              </a:ext>
            </a:extLst>
          </p:cNvPr>
          <p:cNvSpPr>
            <a:spLocks noGrp="1"/>
          </p:cNvSpPr>
          <p:nvPr>
            <p:ph type="title" idx="4294967295"/>
          </p:nvPr>
        </p:nvSpPr>
        <p:spPr>
          <a:xfrm>
            <a:off x="0" y="365125"/>
            <a:ext cx="10515600" cy="1325563"/>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dirty="0"/>
              <a:t>Need More Information…</a:t>
            </a:r>
          </a:p>
        </p:txBody>
      </p:sp>
      <p:sp>
        <p:nvSpPr>
          <p:cNvPr id="3" name="Content Placeholder 2">
            <a:extLst>
              <a:ext uri="{FF2B5EF4-FFF2-40B4-BE49-F238E27FC236}">
                <a16:creationId xmlns:a16="http://schemas.microsoft.com/office/drawing/2014/main" id="{CF1FFF69-F98F-91E5-0058-7B98ADC8D08A}"/>
              </a:ext>
            </a:extLst>
          </p:cNvPr>
          <p:cNvSpPr>
            <a:spLocks noGrp="1"/>
          </p:cNvSpPr>
          <p:nvPr>
            <p:ph idx="4294967295"/>
          </p:nvPr>
        </p:nvSpPr>
        <p:spPr>
          <a:xfrm>
            <a:off x="0" y="1825625"/>
            <a:ext cx="10515600" cy="4351338"/>
          </a:xfrm>
        </p:spPr>
        <p:txBody>
          <a:bodyPr/>
          <a:lstStyle/>
          <a:p>
            <a:endParaRPr lang="en-US" dirty="0">
              <a:hlinkClick r:id="rId3"/>
            </a:endParaRPr>
          </a:p>
          <a:p>
            <a:endParaRPr lang="en-US" dirty="0">
              <a:hlinkClick r:id="rId3"/>
            </a:endParaRPr>
          </a:p>
          <a:p>
            <a:endParaRPr lang="en-US" dirty="0">
              <a:hlinkClick r:id="rId3"/>
            </a:endParaRPr>
          </a:p>
          <a:p>
            <a:endParaRPr lang="en-US" dirty="0">
              <a:hlinkClick r:id="rId3"/>
            </a:endParaRPr>
          </a:p>
          <a:p>
            <a:r>
              <a:rPr lang="en-US" dirty="0">
                <a:hlinkClick r:id="rId3"/>
              </a:rPr>
              <a:t>PA DLM Data Management for ACs</a:t>
            </a:r>
            <a:endParaRPr lang="en-US" dirty="0"/>
          </a:p>
          <a:p>
            <a:r>
              <a:rPr lang="en-US" dirty="0">
                <a:hlinkClick r:id="rId4"/>
              </a:rPr>
              <a:t>PA DLM FAQs</a:t>
            </a:r>
            <a:endParaRPr lang="en-US" dirty="0"/>
          </a:p>
        </p:txBody>
      </p:sp>
      <p:sp>
        <p:nvSpPr>
          <p:cNvPr id="4" name="Date Placeholder 3">
            <a:extLst>
              <a:ext uri="{FF2B5EF4-FFF2-40B4-BE49-F238E27FC236}">
                <a16:creationId xmlns:a16="http://schemas.microsoft.com/office/drawing/2014/main" id="{C4F4B854-F5A5-7AF4-D16B-BBA099401FC8}"/>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01EF6DC6-6473-1DFC-F6B2-EE60C0252A33}"/>
              </a:ext>
            </a:extLst>
          </p:cNvPr>
          <p:cNvSpPr>
            <a:spLocks noGrp="1"/>
          </p:cNvSpPr>
          <p:nvPr>
            <p:ph type="sldNum" sz="quarter" idx="12"/>
          </p:nvPr>
        </p:nvSpPr>
        <p:spPr/>
        <p:txBody>
          <a:bodyPr/>
          <a:lstStyle/>
          <a:p>
            <a:fld id="{B24F5015-3417-4B27-A586-E4CCF4D77832}" type="slidenum">
              <a:rPr lang="en-US" smtClean="0"/>
              <a:t>18</a:t>
            </a:fld>
            <a:endParaRPr lang="en-US"/>
          </a:p>
        </p:txBody>
      </p:sp>
    </p:spTree>
    <p:extLst>
      <p:ext uri="{BB962C8B-B14F-4D97-AF65-F5344CB8AC3E}">
        <p14:creationId xmlns:p14="http://schemas.microsoft.com/office/powerpoint/2010/main" val="93763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C226B-2DD5-4EB5-8989-6FF9FEF38EBE}"/>
              </a:ext>
            </a:extLst>
          </p:cNvPr>
          <p:cNvSpPr>
            <a:spLocks noGrp="1"/>
          </p:cNvSpPr>
          <p:nvPr>
            <p:ph type="title"/>
          </p:nvPr>
        </p:nvSpPr>
        <p:spPr/>
        <p:txBody>
          <a:bodyPr vert="horz" lIns="91440" tIns="45720" rIns="91440" bIns="45720" rtlCol="0" anchor="b">
            <a:normAutofit/>
          </a:bodyPr>
          <a:lstStyle/>
          <a:p>
            <a:pPr>
              <a:lnSpc>
                <a:spcPct val="90000"/>
              </a:lnSpc>
            </a:pPr>
            <a:r>
              <a:rPr lang="en-US" sz="4400" dirty="0"/>
              <a:t>HOW SHOULD LEAS ADDRESS STATE ASSESSMENT PARTICIPATION </a:t>
            </a:r>
            <a:br>
              <a:rPr lang="en-US" sz="4400" dirty="0"/>
            </a:br>
            <a:r>
              <a:rPr lang="en-US" sz="4400" dirty="0"/>
              <a:t>REQUIREMENTS?</a:t>
            </a:r>
          </a:p>
        </p:txBody>
      </p:sp>
      <p:sp>
        <p:nvSpPr>
          <p:cNvPr id="9" name="Text Placeholder 8">
            <a:extLst>
              <a:ext uri="{FF2B5EF4-FFF2-40B4-BE49-F238E27FC236}">
                <a16:creationId xmlns:a16="http://schemas.microsoft.com/office/drawing/2014/main" id="{E4046CCE-FC1E-4B44-A8AF-97072519DC1B}"/>
              </a:ext>
            </a:extLst>
          </p:cNvPr>
          <p:cNvSpPr>
            <a:spLocks noGrp="1"/>
          </p:cNvSpPr>
          <p:nvPr>
            <p:ph type="body" idx="1"/>
          </p:nvPr>
        </p:nvSpPr>
        <p:spPr/>
        <p:txBody>
          <a:bodyPr vert="horz" lIns="91440" tIns="45720" rIns="91440" bIns="45720" rtlCol="0" anchor="t">
            <a:normAutofit/>
          </a:bodyPr>
          <a:lstStyle/>
          <a:p>
            <a:r>
              <a:rPr lang="en-US" sz="2800" dirty="0">
                <a:solidFill>
                  <a:schemeClr val="tx1"/>
                </a:solidFill>
              </a:rPr>
              <a:t>District and Charter Special Education</a:t>
            </a:r>
          </a:p>
          <a:p>
            <a:r>
              <a:rPr lang="en-US" sz="2800" dirty="0">
                <a:solidFill>
                  <a:schemeClr val="tx1"/>
                </a:solidFill>
              </a:rPr>
              <a:t>Administrators</a:t>
            </a:r>
          </a:p>
        </p:txBody>
      </p:sp>
      <p:pic>
        <p:nvPicPr>
          <p:cNvPr id="2" name="Picture 7">
            <a:extLst>
              <a:ext uri="{FF2B5EF4-FFF2-40B4-BE49-F238E27FC236}">
                <a16:creationId xmlns:a16="http://schemas.microsoft.com/office/drawing/2014/main" id="{A0A9CF3D-B587-3078-D8F6-2D97C047440E}"/>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34" r="13430" b="1"/>
          <a:stretch/>
        </p:blipFill>
        <p:spPr bwMode="auto">
          <a:xfrm>
            <a:off x="7456714" y="4049676"/>
            <a:ext cx="2825534" cy="2197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96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0F83-3EF8-4150-9D36-6BD6DC97756B}"/>
              </a:ext>
            </a:extLst>
          </p:cNvPr>
          <p:cNvSpPr>
            <a:spLocks noGrp="1"/>
          </p:cNvSpPr>
          <p:nvPr>
            <p:ph type="title"/>
          </p:nvPr>
        </p:nvSpPr>
        <p:spPr>
          <a:xfrm>
            <a:off x="838200" y="909411"/>
            <a:ext cx="10515600" cy="1325563"/>
          </a:xfrm>
        </p:spPr>
        <p:txBody>
          <a:bodyPr>
            <a:normAutofit fontScale="90000"/>
          </a:bodyPr>
          <a:lstStyle/>
          <a:p>
            <a:r>
              <a:rPr lang="en-US" dirty="0"/>
              <a:t>Welcome Special Education Administrator/ PASA Assessment Coordinator (AC)</a:t>
            </a:r>
          </a:p>
        </p:txBody>
      </p:sp>
      <p:sp>
        <p:nvSpPr>
          <p:cNvPr id="3" name="Content Placeholder 2">
            <a:extLst>
              <a:ext uri="{FF2B5EF4-FFF2-40B4-BE49-F238E27FC236}">
                <a16:creationId xmlns:a16="http://schemas.microsoft.com/office/drawing/2014/main" id="{9F2437BE-D330-4776-9797-885E63E352D3}"/>
              </a:ext>
            </a:extLst>
          </p:cNvPr>
          <p:cNvSpPr>
            <a:spLocks noGrp="1"/>
          </p:cNvSpPr>
          <p:nvPr>
            <p:ph idx="1"/>
          </p:nvPr>
        </p:nvSpPr>
        <p:spPr>
          <a:xfrm>
            <a:off x="751115" y="2506662"/>
            <a:ext cx="10515600" cy="4351338"/>
          </a:xfrm>
        </p:spPr>
        <p:txBody>
          <a:bodyPr/>
          <a:lstStyle/>
          <a:p>
            <a:r>
              <a:rPr lang="en-US" dirty="0"/>
              <a:t>This presentation is designed to provide a high-level overview of important tasks for the Special Education Administrator/PASA AC. </a:t>
            </a:r>
          </a:p>
          <a:p>
            <a:r>
              <a:rPr lang="en-US" dirty="0"/>
              <a:t>Please reference the links to additional resources embedded throughout the presentation for more information and full training requirements.</a:t>
            </a:r>
          </a:p>
        </p:txBody>
      </p:sp>
    </p:spTree>
    <p:extLst>
      <p:ext uri="{BB962C8B-B14F-4D97-AF65-F5344CB8AC3E}">
        <p14:creationId xmlns:p14="http://schemas.microsoft.com/office/powerpoint/2010/main" val="316362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3">
            <a:extLst>
              <a:ext uri="{FF2B5EF4-FFF2-40B4-BE49-F238E27FC236}">
                <a16:creationId xmlns:a16="http://schemas.microsoft.com/office/drawing/2014/main" id="{BAB9D4C6-14DF-454A-9FB2-673D0892B720}"/>
              </a:ext>
            </a:extLst>
          </p:cNvPr>
          <p:cNvSpPr>
            <a:spLocks noGrp="1"/>
          </p:cNvSpPr>
          <p:nvPr>
            <p:ph type="title"/>
          </p:nvPr>
        </p:nvSpPr>
        <p:spPr>
          <a:xfrm>
            <a:off x="827088" y="606426"/>
            <a:ext cx="10515600" cy="1325563"/>
          </a:xfrm>
        </p:spPr>
        <p:txBody>
          <a:bodyPr/>
          <a:lstStyle/>
          <a:p>
            <a:r>
              <a:rPr lang="en-US" altLang="en-US" dirty="0"/>
              <a:t>Understanding the Participation Rates</a:t>
            </a:r>
          </a:p>
        </p:txBody>
      </p:sp>
      <p:sp>
        <p:nvSpPr>
          <p:cNvPr id="120835" name="Text Placeholder 4">
            <a:extLst>
              <a:ext uri="{FF2B5EF4-FFF2-40B4-BE49-F238E27FC236}">
                <a16:creationId xmlns:a16="http://schemas.microsoft.com/office/drawing/2014/main" id="{06E43862-B5EE-4E16-A454-7C776C9E7072}"/>
              </a:ext>
            </a:extLst>
          </p:cNvPr>
          <p:cNvSpPr>
            <a:spLocks noGrp="1"/>
          </p:cNvSpPr>
          <p:nvPr>
            <p:ph type="body" idx="1"/>
          </p:nvPr>
        </p:nvSpPr>
        <p:spPr/>
        <p:txBody>
          <a:bodyPr>
            <a:normAutofit/>
          </a:bodyPr>
          <a:lstStyle/>
          <a:p>
            <a:r>
              <a:rPr lang="en-US" altLang="en-US" sz="3600" b="0" u="sng" dirty="0">
                <a:solidFill>
                  <a:srgbClr val="0070C0"/>
                </a:solidFill>
              </a:rPr>
              <a:t>95% Participation Rate</a:t>
            </a:r>
          </a:p>
        </p:txBody>
      </p:sp>
      <p:sp>
        <p:nvSpPr>
          <p:cNvPr id="120836" name="Content Placeholder 5">
            <a:extLst>
              <a:ext uri="{FF2B5EF4-FFF2-40B4-BE49-F238E27FC236}">
                <a16:creationId xmlns:a16="http://schemas.microsoft.com/office/drawing/2014/main" id="{A7359DDC-098F-4BE0-AB34-83BC4AA33C7B}"/>
              </a:ext>
            </a:extLst>
          </p:cNvPr>
          <p:cNvSpPr>
            <a:spLocks noGrp="1"/>
          </p:cNvSpPr>
          <p:nvPr>
            <p:ph sz="half" idx="2"/>
          </p:nvPr>
        </p:nvSpPr>
        <p:spPr/>
        <p:txBody>
          <a:bodyPr/>
          <a:lstStyle/>
          <a:p>
            <a:pPr>
              <a:lnSpc>
                <a:spcPct val="100000"/>
              </a:lnSpc>
            </a:pPr>
            <a:r>
              <a:rPr lang="en-US" altLang="en-US" dirty="0"/>
              <a:t>PA must improve the overall participation rate of students with disabilities in statewide assessment (PSSA, Keystone, and PASA DLM)</a:t>
            </a:r>
          </a:p>
        </p:txBody>
      </p:sp>
      <p:sp>
        <p:nvSpPr>
          <p:cNvPr id="9" name="Arrow: Down 8" descr="Arrow up to increase participation rate">
            <a:extLst>
              <a:ext uri="{FF2B5EF4-FFF2-40B4-BE49-F238E27FC236}">
                <a16:creationId xmlns:a16="http://schemas.microsoft.com/office/drawing/2014/main" id="{EFBAF54A-1728-432F-909A-01E6D0001FA3}"/>
              </a:ext>
            </a:extLst>
          </p:cNvPr>
          <p:cNvSpPr/>
          <p:nvPr/>
        </p:nvSpPr>
        <p:spPr>
          <a:xfrm flipV="1">
            <a:off x="2434431" y="4794306"/>
            <a:ext cx="984250" cy="1026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837" name="Text Placeholder 6">
            <a:extLst>
              <a:ext uri="{FF2B5EF4-FFF2-40B4-BE49-F238E27FC236}">
                <a16:creationId xmlns:a16="http://schemas.microsoft.com/office/drawing/2014/main" id="{E5D89B1A-3AB7-4978-A096-20B904BCC7BF}"/>
              </a:ext>
            </a:extLst>
          </p:cNvPr>
          <p:cNvSpPr>
            <a:spLocks noGrp="1"/>
          </p:cNvSpPr>
          <p:nvPr>
            <p:ph type="body" sz="quarter" idx="3"/>
          </p:nvPr>
        </p:nvSpPr>
        <p:spPr/>
        <p:txBody>
          <a:bodyPr>
            <a:normAutofit/>
          </a:bodyPr>
          <a:lstStyle/>
          <a:p>
            <a:r>
              <a:rPr lang="en-US" altLang="en-US" sz="3600" b="0" u="sng" dirty="0">
                <a:solidFill>
                  <a:srgbClr val="0070C0"/>
                </a:solidFill>
              </a:rPr>
              <a:t>1% Threshold</a:t>
            </a:r>
          </a:p>
        </p:txBody>
      </p:sp>
      <p:sp>
        <p:nvSpPr>
          <p:cNvPr id="8" name="Content Placeholder 7">
            <a:extLst>
              <a:ext uri="{FF2B5EF4-FFF2-40B4-BE49-F238E27FC236}">
                <a16:creationId xmlns:a16="http://schemas.microsoft.com/office/drawing/2014/main" id="{2D21B2D0-E104-449D-B9AE-96ECB04852F5}"/>
              </a:ext>
            </a:extLst>
          </p:cNvPr>
          <p:cNvSpPr>
            <a:spLocks noGrp="1"/>
          </p:cNvSpPr>
          <p:nvPr>
            <p:ph sz="quarter" idx="4"/>
          </p:nvPr>
        </p:nvSpPr>
        <p:spPr/>
        <p:txBody>
          <a:bodyPr/>
          <a:lstStyle/>
          <a:p>
            <a:pPr>
              <a:lnSpc>
                <a:spcPct val="100000"/>
              </a:lnSpc>
              <a:defRPr/>
            </a:pPr>
            <a:r>
              <a:rPr lang="en-US" dirty="0"/>
              <a:t>PA must ensure that no more than 1% of total tested students are assessed on an alternate assessment (PASA DLM)</a:t>
            </a:r>
          </a:p>
          <a:p>
            <a:pPr marL="0" indent="0">
              <a:buNone/>
              <a:defRPr/>
            </a:pPr>
            <a:endParaRPr lang="en-US" dirty="0"/>
          </a:p>
        </p:txBody>
      </p:sp>
      <p:sp>
        <p:nvSpPr>
          <p:cNvPr id="10" name="Arrow: Down 9" descr="Arrow down to decrease students taking the alternate assessment">
            <a:extLst>
              <a:ext uri="{FF2B5EF4-FFF2-40B4-BE49-F238E27FC236}">
                <a16:creationId xmlns:a16="http://schemas.microsoft.com/office/drawing/2014/main" id="{6847A8CC-E57C-48C0-BEA4-DB60F34A0072}"/>
              </a:ext>
            </a:extLst>
          </p:cNvPr>
          <p:cNvSpPr/>
          <p:nvPr/>
        </p:nvSpPr>
        <p:spPr>
          <a:xfrm>
            <a:off x="7983614" y="4737496"/>
            <a:ext cx="984250" cy="1139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8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6">
            <a:extLst>
              <a:ext uri="{FF2B5EF4-FFF2-40B4-BE49-F238E27FC236}">
                <a16:creationId xmlns:a16="http://schemas.microsoft.com/office/drawing/2014/main" id="{795E3CE0-7F16-4A11-ACE2-E7350D19EE9F}"/>
              </a:ext>
            </a:extLst>
          </p:cNvPr>
          <p:cNvSpPr>
            <a:spLocks noGrp="1"/>
          </p:cNvSpPr>
          <p:nvPr>
            <p:ph type="title"/>
          </p:nvPr>
        </p:nvSpPr>
        <p:spPr>
          <a:xfrm>
            <a:off x="947056" y="865187"/>
            <a:ext cx="10515600" cy="1325563"/>
          </a:xfrm>
        </p:spPr>
        <p:txBody>
          <a:bodyPr>
            <a:normAutofit/>
          </a:bodyPr>
          <a:lstStyle/>
          <a:p>
            <a:pPr algn="ctr"/>
            <a:r>
              <a:rPr lang="en-US" altLang="en-US" dirty="0"/>
              <a:t>PA Tiered System of LEA 1% Oversight &amp; Monitoring  </a:t>
            </a:r>
          </a:p>
        </p:txBody>
      </p:sp>
      <p:graphicFrame>
        <p:nvGraphicFramePr>
          <p:cNvPr id="6" name="Content Placeholder 5" descr="Triangle with Tier 1 Universal on the bottom, Tier 2 Targeted in the Middle and Tier 3 Focused at the top tip of the triangle">
            <a:extLst>
              <a:ext uri="{FF2B5EF4-FFF2-40B4-BE49-F238E27FC236}">
                <a16:creationId xmlns:a16="http://schemas.microsoft.com/office/drawing/2014/main" id="{BDFB95DF-AF46-4419-B102-C4E7677F8388}"/>
              </a:ext>
            </a:extLst>
          </p:cNvPr>
          <p:cNvGraphicFramePr>
            <a:graphicFrameLocks noGrp="1"/>
          </p:cNvGraphicFramePr>
          <p:nvPr>
            <p:ph idx="1"/>
            <p:extLst>
              <p:ext uri="{D42A27DB-BD31-4B8C-83A1-F6EECF244321}">
                <p14:modId xmlns:p14="http://schemas.microsoft.com/office/powerpoint/2010/main" val="2056162146"/>
              </p:ext>
            </p:extLst>
          </p:nvPr>
        </p:nvGraphicFramePr>
        <p:xfrm>
          <a:off x="2264228" y="2190750"/>
          <a:ext cx="7881257" cy="4052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3B9F46D-A6CE-4FB2-93B9-9FD86812C4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2B86C2-87AC-41A2-B335-2A7B87B86C6D}"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8/14/2024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22884" name="Slide Number Placeholder 4">
            <a:extLst>
              <a:ext uri="{FF2B5EF4-FFF2-40B4-BE49-F238E27FC236}">
                <a16:creationId xmlns:a16="http://schemas.microsoft.com/office/drawing/2014/main" id="{87F5E90C-E027-4138-B674-4B1E0499759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5DF6351-A9B9-4098-A918-C18C052CCCA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942A7-F299-FDF8-1EFB-503E4F36308F}"/>
              </a:ext>
            </a:extLst>
          </p:cNvPr>
          <p:cNvSpPr>
            <a:spLocks noGrp="1"/>
          </p:cNvSpPr>
          <p:nvPr>
            <p:ph type="title"/>
          </p:nvPr>
        </p:nvSpPr>
        <p:spPr/>
        <p:txBody>
          <a:bodyPr/>
          <a:lstStyle/>
          <a:p>
            <a:r>
              <a:rPr lang="en-US" dirty="0"/>
              <a:t>How Does The Process Work?</a:t>
            </a:r>
          </a:p>
        </p:txBody>
      </p:sp>
      <p:sp>
        <p:nvSpPr>
          <p:cNvPr id="3" name="Content Placeholder 2">
            <a:extLst>
              <a:ext uri="{FF2B5EF4-FFF2-40B4-BE49-F238E27FC236}">
                <a16:creationId xmlns:a16="http://schemas.microsoft.com/office/drawing/2014/main" id="{5663ED20-51FB-1E1B-B700-CE3BDA302FB0}"/>
              </a:ext>
            </a:extLst>
          </p:cNvPr>
          <p:cNvSpPr>
            <a:spLocks noGrp="1"/>
          </p:cNvSpPr>
          <p:nvPr>
            <p:ph idx="1"/>
          </p:nvPr>
        </p:nvSpPr>
        <p:spPr>
          <a:xfrm>
            <a:off x="740228" y="1390197"/>
            <a:ext cx="10515600" cy="4351338"/>
          </a:xfrm>
        </p:spPr>
        <p:txBody>
          <a:bodyPr>
            <a:normAutofit/>
          </a:bodyPr>
          <a:lstStyle/>
          <a:p>
            <a:pPr marL="0" indent="0">
              <a:buNone/>
            </a:pPr>
            <a:endParaRPr lang="en-US" dirty="0"/>
          </a:p>
          <a:p>
            <a:r>
              <a:rPr lang="en-US" u="sng" dirty="0"/>
              <a:t>ALL</a:t>
            </a:r>
            <a:r>
              <a:rPr lang="en-US" dirty="0"/>
              <a:t> LEAs (school districts, charter schools) will receive 2 separate email notifications from BSE in September</a:t>
            </a:r>
          </a:p>
          <a:p>
            <a:pPr lvl="1"/>
            <a:r>
              <a:rPr lang="en-US" dirty="0"/>
              <a:t>Email #1 - 2024 data (1% and 95%) and the LEA’s identified tier level</a:t>
            </a:r>
          </a:p>
          <a:p>
            <a:pPr lvl="1"/>
            <a:r>
              <a:rPr lang="en-US" dirty="0"/>
              <a:t>Email #2 – personalized link to submit the required justification </a:t>
            </a:r>
          </a:p>
          <a:p>
            <a:r>
              <a:rPr lang="en-US" dirty="0"/>
              <a:t>The emails will be sent to the Special Education Administrator on file.  (Reminder to update by e-mailing </a:t>
            </a:r>
            <a:r>
              <a:rPr lang="en-US" dirty="0">
                <a:hlinkClick r:id="rId3"/>
              </a:rPr>
              <a:t>alternateassessment@pattankop.net</a:t>
            </a:r>
            <a:r>
              <a:rPr lang="en-US" dirty="0"/>
              <a:t> if there has been a change this year for your LEA)</a:t>
            </a:r>
          </a:p>
          <a:p>
            <a:pPr marL="0" indent="0">
              <a:buNone/>
            </a:pPr>
            <a:endParaRPr lang="en-US" dirty="0"/>
          </a:p>
        </p:txBody>
      </p:sp>
      <p:sp>
        <p:nvSpPr>
          <p:cNvPr id="4" name="Date Placeholder 3">
            <a:extLst>
              <a:ext uri="{FF2B5EF4-FFF2-40B4-BE49-F238E27FC236}">
                <a16:creationId xmlns:a16="http://schemas.microsoft.com/office/drawing/2014/main" id="{9FCF895C-0153-F166-06A8-4035E6762A93}"/>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04E3248B-9353-B7D8-6E7A-BFC9EADBDEDA}"/>
              </a:ext>
            </a:extLst>
          </p:cNvPr>
          <p:cNvSpPr>
            <a:spLocks noGrp="1"/>
          </p:cNvSpPr>
          <p:nvPr>
            <p:ph type="sldNum" sz="quarter" idx="12"/>
          </p:nvPr>
        </p:nvSpPr>
        <p:spPr/>
        <p:txBody>
          <a:bodyPr/>
          <a:lstStyle/>
          <a:p>
            <a:fld id="{B24F5015-3417-4B27-A586-E4CCF4D77832}" type="slidenum">
              <a:rPr lang="en-US" smtClean="0"/>
              <a:t>22</a:t>
            </a:fld>
            <a:endParaRPr lang="en-US"/>
          </a:p>
        </p:txBody>
      </p:sp>
    </p:spTree>
    <p:extLst>
      <p:ext uri="{BB962C8B-B14F-4D97-AF65-F5344CB8AC3E}">
        <p14:creationId xmlns:p14="http://schemas.microsoft.com/office/powerpoint/2010/main" val="1833843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5F19-3DA3-4E3C-1DE3-997217CDEF8E}"/>
              </a:ext>
            </a:extLst>
          </p:cNvPr>
          <p:cNvSpPr>
            <a:spLocks noGrp="1"/>
          </p:cNvSpPr>
          <p:nvPr>
            <p:ph type="title"/>
          </p:nvPr>
        </p:nvSpPr>
        <p:spPr>
          <a:xfrm>
            <a:off x="838200" y="760072"/>
            <a:ext cx="10515600" cy="1325563"/>
          </a:xfrm>
        </p:spPr>
        <p:txBody>
          <a:bodyPr/>
          <a:lstStyle/>
          <a:p>
            <a:r>
              <a:rPr lang="en-US" dirty="0"/>
              <a:t>Tier Identification Email #1</a:t>
            </a:r>
          </a:p>
        </p:txBody>
      </p:sp>
      <p:sp>
        <p:nvSpPr>
          <p:cNvPr id="3" name="Content Placeholder 2">
            <a:extLst>
              <a:ext uri="{FF2B5EF4-FFF2-40B4-BE49-F238E27FC236}">
                <a16:creationId xmlns:a16="http://schemas.microsoft.com/office/drawing/2014/main" id="{AE642A7E-BAB2-2871-E74A-C27271808625}"/>
              </a:ext>
            </a:extLst>
          </p:cNvPr>
          <p:cNvSpPr>
            <a:spLocks noGrp="1"/>
          </p:cNvSpPr>
          <p:nvPr>
            <p:ph idx="1"/>
          </p:nvPr>
        </p:nvSpPr>
        <p:spPr>
          <a:xfrm>
            <a:off x="1018082" y="1933730"/>
            <a:ext cx="10515600" cy="4661942"/>
          </a:xfrm>
        </p:spPr>
        <p:txBody>
          <a:bodyPr>
            <a:normAutofit fontScale="55000" lnSpcReduction="20000"/>
          </a:bodyPr>
          <a:lstStyle/>
          <a:p>
            <a:pPr marL="0" indent="0">
              <a:buNone/>
            </a:pPr>
            <a:endParaRPr lang="en-US" dirty="0"/>
          </a:p>
          <a:p>
            <a:pPr>
              <a:lnSpc>
                <a:spcPct val="120000"/>
              </a:lnSpc>
            </a:pPr>
            <a:r>
              <a:rPr lang="en-US" sz="5800" dirty="0"/>
              <a:t>The first email will provide the LEA with 2024 tested data and the LEA’s identified tier:</a:t>
            </a:r>
          </a:p>
          <a:p>
            <a:pPr lvl="1">
              <a:lnSpc>
                <a:spcPct val="120000"/>
              </a:lnSpc>
            </a:pPr>
            <a:r>
              <a:rPr lang="en-US" sz="5100" b="1" dirty="0"/>
              <a:t>1% participation rate </a:t>
            </a:r>
            <a:r>
              <a:rPr lang="en-US" sz="5100" dirty="0"/>
              <a:t>(the percentage of students who participated in the PASA DLM in 2024)</a:t>
            </a:r>
          </a:p>
          <a:p>
            <a:pPr lvl="1">
              <a:lnSpc>
                <a:spcPct val="120000"/>
              </a:lnSpc>
            </a:pPr>
            <a:r>
              <a:rPr lang="en-US" sz="5100" b="1" dirty="0"/>
              <a:t>95% participation rate </a:t>
            </a:r>
            <a:r>
              <a:rPr lang="en-US" sz="5100" dirty="0"/>
              <a:t>(the percentage of students with disabilities who participated in all statewide assessment including PSSA, Keystone Exams, and PASA DLM in 2024)</a:t>
            </a:r>
          </a:p>
          <a:p>
            <a:pPr lvl="1">
              <a:lnSpc>
                <a:spcPct val="120000"/>
              </a:lnSpc>
            </a:pPr>
            <a:r>
              <a:rPr lang="en-US" sz="5100" dirty="0"/>
              <a:t>This email will come from: </a:t>
            </a:r>
            <a:r>
              <a:rPr lang="en-US" sz="5100" dirty="0">
                <a:hlinkClick r:id="rId3"/>
              </a:rPr>
              <a:t>alternateassessment@pattankop.net</a:t>
            </a:r>
            <a:r>
              <a:rPr lang="en-US" sz="5100" dirty="0"/>
              <a:t> on September 19, 2024</a:t>
            </a:r>
          </a:p>
          <a:p>
            <a:pPr lvl="1"/>
            <a:endParaRPr lang="en-US" sz="5100" dirty="0"/>
          </a:p>
          <a:p>
            <a:endParaRPr lang="en-US" sz="3400" dirty="0"/>
          </a:p>
          <a:p>
            <a:endParaRPr lang="en-US" dirty="0"/>
          </a:p>
        </p:txBody>
      </p:sp>
      <p:sp>
        <p:nvSpPr>
          <p:cNvPr id="4" name="Date Placeholder 3">
            <a:extLst>
              <a:ext uri="{FF2B5EF4-FFF2-40B4-BE49-F238E27FC236}">
                <a16:creationId xmlns:a16="http://schemas.microsoft.com/office/drawing/2014/main" id="{B0B4A291-0EB6-4D13-2D43-186D3E94F592}"/>
              </a:ext>
            </a:extLst>
          </p:cNvPr>
          <p:cNvSpPr>
            <a:spLocks noGrp="1"/>
          </p:cNvSpPr>
          <p:nvPr>
            <p:ph type="dt" sz="half" idx="10"/>
          </p:nvPr>
        </p:nvSpPr>
        <p:spPr/>
        <p:txBody>
          <a:bodyPr/>
          <a:lstStyle/>
          <a:p>
            <a:fld id="{A1DC029C-5B17-409B-86F2-A65FE5BE79A1}" type="datetime1">
              <a:rPr lang="en-US" smtClean="0"/>
              <a:t>8/14/2024</a:t>
            </a:fld>
            <a:endParaRPr lang="en-US" dirty="0"/>
          </a:p>
        </p:txBody>
      </p:sp>
      <p:sp>
        <p:nvSpPr>
          <p:cNvPr id="5" name="Slide Number Placeholder 4">
            <a:extLst>
              <a:ext uri="{FF2B5EF4-FFF2-40B4-BE49-F238E27FC236}">
                <a16:creationId xmlns:a16="http://schemas.microsoft.com/office/drawing/2014/main" id="{78C74192-DFFC-0B2C-0E33-BD9361E7E8DF}"/>
              </a:ext>
            </a:extLst>
          </p:cNvPr>
          <p:cNvSpPr>
            <a:spLocks noGrp="1"/>
          </p:cNvSpPr>
          <p:nvPr>
            <p:ph type="sldNum" sz="quarter" idx="12"/>
          </p:nvPr>
        </p:nvSpPr>
        <p:spPr/>
        <p:txBody>
          <a:bodyPr/>
          <a:lstStyle/>
          <a:p>
            <a:fld id="{B24F5015-3417-4B27-A586-E4CCF4D77832}" type="slidenum">
              <a:rPr lang="en-US" smtClean="0"/>
              <a:t>23</a:t>
            </a:fld>
            <a:endParaRPr lang="en-US" dirty="0"/>
          </a:p>
        </p:txBody>
      </p:sp>
    </p:spTree>
    <p:extLst>
      <p:ext uri="{BB962C8B-B14F-4D97-AF65-F5344CB8AC3E}">
        <p14:creationId xmlns:p14="http://schemas.microsoft.com/office/powerpoint/2010/main" val="3991811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2E73-94AC-7B2B-BA92-F7942D1C7EA7}"/>
              </a:ext>
            </a:extLst>
          </p:cNvPr>
          <p:cNvSpPr>
            <a:spLocks noGrp="1"/>
          </p:cNvSpPr>
          <p:nvPr>
            <p:ph type="title"/>
          </p:nvPr>
        </p:nvSpPr>
        <p:spPr/>
        <p:txBody>
          <a:bodyPr/>
          <a:lstStyle/>
          <a:p>
            <a:r>
              <a:rPr lang="en-US" dirty="0"/>
              <a:t>Tier Identification Form</a:t>
            </a:r>
          </a:p>
        </p:txBody>
      </p:sp>
      <p:sp>
        <p:nvSpPr>
          <p:cNvPr id="3" name="Content Placeholder 2">
            <a:extLst>
              <a:ext uri="{FF2B5EF4-FFF2-40B4-BE49-F238E27FC236}">
                <a16:creationId xmlns:a16="http://schemas.microsoft.com/office/drawing/2014/main" id="{AF282196-1EDE-FCEC-3657-B667950E4408}"/>
              </a:ext>
            </a:extLst>
          </p:cNvPr>
          <p:cNvSpPr>
            <a:spLocks noGrp="1"/>
          </p:cNvSpPr>
          <p:nvPr>
            <p:ph idx="1"/>
          </p:nvPr>
        </p:nvSpPr>
        <p:spPr/>
        <p:txBody>
          <a:bodyPr>
            <a:normAutofit/>
          </a:bodyPr>
          <a:lstStyle/>
          <a:p>
            <a:r>
              <a:rPr lang="en-US" sz="3200" dirty="0">
                <a:effectLst/>
                <a:ea typeface="Calibri" panose="020F0502020204030204" pitchFamily="34" charset="0"/>
              </a:rPr>
              <a:t>Pennsylvania Alternate System of Assessment (PASA) and the 1% Threshold Justification: Tiered System of Compliance Monitoring</a:t>
            </a:r>
          </a:p>
          <a:p>
            <a:pPr lvl="1"/>
            <a:r>
              <a:rPr lang="en-US" sz="2800" dirty="0"/>
              <a:t>The form will include all tier questions.</a:t>
            </a:r>
          </a:p>
          <a:p>
            <a:pPr lvl="1"/>
            <a:r>
              <a:rPr lang="en-US" sz="2800" dirty="0"/>
              <a:t>The LEA should review the questions relevant to their identified tier to prepare for electronic submission of required responses. </a:t>
            </a:r>
          </a:p>
          <a:p>
            <a:pPr lvl="1"/>
            <a:r>
              <a:rPr lang="en-US" sz="2800" dirty="0">
                <a:hlinkClick r:id="rId3"/>
              </a:rPr>
              <a:t>ESSA 1.0 Percent Threshold Justification Requirements (pa.gov)</a:t>
            </a:r>
            <a:endParaRPr lang="en-US" sz="2800" dirty="0"/>
          </a:p>
        </p:txBody>
      </p:sp>
      <p:sp>
        <p:nvSpPr>
          <p:cNvPr id="4" name="Date Placeholder 3">
            <a:extLst>
              <a:ext uri="{FF2B5EF4-FFF2-40B4-BE49-F238E27FC236}">
                <a16:creationId xmlns:a16="http://schemas.microsoft.com/office/drawing/2014/main" id="{D9992452-C5D5-D888-F866-8A8CFE4AD08C}"/>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C5EACECD-C905-60CE-324F-00FD87C3A978}"/>
              </a:ext>
            </a:extLst>
          </p:cNvPr>
          <p:cNvSpPr>
            <a:spLocks noGrp="1"/>
          </p:cNvSpPr>
          <p:nvPr>
            <p:ph type="sldNum" sz="quarter" idx="12"/>
          </p:nvPr>
        </p:nvSpPr>
        <p:spPr/>
        <p:txBody>
          <a:bodyPr/>
          <a:lstStyle/>
          <a:p>
            <a:fld id="{B24F5015-3417-4B27-A586-E4CCF4D77832}" type="slidenum">
              <a:rPr lang="en-US" smtClean="0"/>
              <a:t>24</a:t>
            </a:fld>
            <a:endParaRPr lang="en-US"/>
          </a:p>
        </p:txBody>
      </p:sp>
    </p:spTree>
    <p:extLst>
      <p:ext uri="{BB962C8B-B14F-4D97-AF65-F5344CB8AC3E}">
        <p14:creationId xmlns:p14="http://schemas.microsoft.com/office/powerpoint/2010/main" val="348042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5F19-3DA3-4E3C-1DE3-997217CDEF8E}"/>
              </a:ext>
            </a:extLst>
          </p:cNvPr>
          <p:cNvSpPr>
            <a:spLocks noGrp="1"/>
          </p:cNvSpPr>
          <p:nvPr>
            <p:ph type="title"/>
          </p:nvPr>
        </p:nvSpPr>
        <p:spPr>
          <a:xfrm>
            <a:off x="838200" y="760072"/>
            <a:ext cx="10515600" cy="1325563"/>
          </a:xfrm>
        </p:spPr>
        <p:txBody>
          <a:bodyPr/>
          <a:lstStyle/>
          <a:p>
            <a:r>
              <a:rPr lang="en-US" dirty="0"/>
              <a:t>Tier Identification Email #2</a:t>
            </a:r>
          </a:p>
        </p:txBody>
      </p:sp>
      <p:sp>
        <p:nvSpPr>
          <p:cNvPr id="3" name="Content Placeholder 2">
            <a:extLst>
              <a:ext uri="{FF2B5EF4-FFF2-40B4-BE49-F238E27FC236}">
                <a16:creationId xmlns:a16="http://schemas.microsoft.com/office/drawing/2014/main" id="{AE642A7E-BAB2-2871-E74A-C27271808625}"/>
              </a:ext>
            </a:extLst>
          </p:cNvPr>
          <p:cNvSpPr>
            <a:spLocks noGrp="1"/>
          </p:cNvSpPr>
          <p:nvPr>
            <p:ph idx="1"/>
          </p:nvPr>
        </p:nvSpPr>
        <p:spPr>
          <a:xfrm>
            <a:off x="941882" y="1694408"/>
            <a:ext cx="10515600" cy="4661942"/>
          </a:xfrm>
        </p:spPr>
        <p:txBody>
          <a:bodyPr>
            <a:normAutofit/>
          </a:bodyPr>
          <a:lstStyle/>
          <a:p>
            <a:pPr marL="0" indent="0">
              <a:buNone/>
            </a:pPr>
            <a:endParaRPr lang="en-US" dirty="0"/>
          </a:p>
          <a:p>
            <a:pPr>
              <a:lnSpc>
                <a:spcPct val="100000"/>
              </a:lnSpc>
            </a:pPr>
            <a:r>
              <a:rPr lang="en-US" sz="3200" dirty="0"/>
              <a:t>The second email will include the LEA’s </a:t>
            </a:r>
            <a:r>
              <a:rPr lang="en-US" sz="3200" dirty="0">
                <a:solidFill>
                  <a:srgbClr val="FF0000"/>
                </a:solidFill>
              </a:rPr>
              <a:t>personalized link </a:t>
            </a:r>
            <a:r>
              <a:rPr lang="en-US" sz="3200" dirty="0"/>
              <a:t>to submit electronic responses</a:t>
            </a:r>
          </a:p>
          <a:p>
            <a:pPr lvl="1">
              <a:lnSpc>
                <a:spcPct val="100000"/>
              </a:lnSpc>
            </a:pPr>
            <a:r>
              <a:rPr lang="en-US" sz="2800" dirty="0"/>
              <a:t>The link will automatically direct the LEA to the required questions for their identified tier.</a:t>
            </a:r>
          </a:p>
          <a:p>
            <a:pPr lvl="1">
              <a:lnSpc>
                <a:spcPct val="100000"/>
              </a:lnSpc>
            </a:pPr>
            <a:r>
              <a:rPr lang="en-US" sz="2800" dirty="0"/>
              <a:t>This email will come from: </a:t>
            </a:r>
            <a:r>
              <a:rPr lang="en-US" sz="2800" dirty="0">
                <a:hlinkClick r:id="rId3"/>
              </a:rPr>
              <a:t>lihampe@pa.gov</a:t>
            </a:r>
            <a:r>
              <a:rPr lang="en-US" sz="2800" dirty="0"/>
              <a:t> via ‘</a:t>
            </a:r>
            <a:r>
              <a:rPr lang="en-US" sz="2800" dirty="0" err="1"/>
              <a:t>surveymonkey</a:t>
            </a:r>
            <a:r>
              <a:rPr lang="en-US" sz="2800" dirty="0"/>
              <a:t>’ on September 24, 2024.</a:t>
            </a:r>
          </a:p>
          <a:p>
            <a:pPr marL="457200" lvl="1" indent="0">
              <a:buNone/>
            </a:pPr>
            <a:endParaRPr lang="en-US" sz="4500" dirty="0"/>
          </a:p>
          <a:p>
            <a:endParaRPr lang="en-US" sz="3400" dirty="0"/>
          </a:p>
          <a:p>
            <a:endParaRPr lang="en-US" dirty="0"/>
          </a:p>
        </p:txBody>
      </p:sp>
      <p:sp>
        <p:nvSpPr>
          <p:cNvPr id="4" name="Date Placeholder 3">
            <a:extLst>
              <a:ext uri="{FF2B5EF4-FFF2-40B4-BE49-F238E27FC236}">
                <a16:creationId xmlns:a16="http://schemas.microsoft.com/office/drawing/2014/main" id="{B0B4A291-0EB6-4D13-2D43-186D3E94F592}"/>
              </a:ext>
            </a:extLst>
          </p:cNvPr>
          <p:cNvSpPr>
            <a:spLocks noGrp="1"/>
          </p:cNvSpPr>
          <p:nvPr>
            <p:ph type="dt" sz="half" idx="10"/>
          </p:nvPr>
        </p:nvSpPr>
        <p:spPr/>
        <p:txBody>
          <a:bodyPr/>
          <a:lstStyle/>
          <a:p>
            <a:fld id="{A1DC029C-5B17-409B-86F2-A65FE5BE79A1}" type="datetime1">
              <a:rPr lang="en-US" smtClean="0"/>
              <a:t>8/14/2024</a:t>
            </a:fld>
            <a:endParaRPr lang="en-US" dirty="0"/>
          </a:p>
        </p:txBody>
      </p:sp>
      <p:sp>
        <p:nvSpPr>
          <p:cNvPr id="5" name="Slide Number Placeholder 4">
            <a:extLst>
              <a:ext uri="{FF2B5EF4-FFF2-40B4-BE49-F238E27FC236}">
                <a16:creationId xmlns:a16="http://schemas.microsoft.com/office/drawing/2014/main" id="{78C74192-DFFC-0B2C-0E33-BD9361E7E8DF}"/>
              </a:ext>
            </a:extLst>
          </p:cNvPr>
          <p:cNvSpPr>
            <a:spLocks noGrp="1"/>
          </p:cNvSpPr>
          <p:nvPr>
            <p:ph type="sldNum" sz="quarter" idx="12"/>
          </p:nvPr>
        </p:nvSpPr>
        <p:spPr/>
        <p:txBody>
          <a:bodyPr/>
          <a:lstStyle/>
          <a:p>
            <a:fld id="{B24F5015-3417-4B27-A586-E4CCF4D77832}" type="slidenum">
              <a:rPr lang="en-US" smtClean="0"/>
              <a:t>25</a:t>
            </a:fld>
            <a:endParaRPr lang="en-US" dirty="0"/>
          </a:p>
        </p:txBody>
      </p:sp>
    </p:spTree>
    <p:extLst>
      <p:ext uri="{BB962C8B-B14F-4D97-AF65-F5344CB8AC3E}">
        <p14:creationId xmlns:p14="http://schemas.microsoft.com/office/powerpoint/2010/main" val="2963191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5C35-9B15-B4AC-B981-063FCCA97DC3}"/>
              </a:ext>
            </a:extLst>
          </p:cNvPr>
          <p:cNvSpPr>
            <a:spLocks noGrp="1"/>
          </p:cNvSpPr>
          <p:nvPr>
            <p:ph type="title"/>
          </p:nvPr>
        </p:nvSpPr>
        <p:spPr/>
        <p:txBody>
          <a:bodyPr/>
          <a:lstStyle/>
          <a:p>
            <a:r>
              <a:rPr lang="en-US" dirty="0"/>
              <a:t>Tier 1</a:t>
            </a:r>
          </a:p>
        </p:txBody>
      </p:sp>
      <p:sp>
        <p:nvSpPr>
          <p:cNvPr id="3" name="Content Placeholder 2">
            <a:extLst>
              <a:ext uri="{FF2B5EF4-FFF2-40B4-BE49-F238E27FC236}">
                <a16:creationId xmlns:a16="http://schemas.microsoft.com/office/drawing/2014/main" id="{93E8C3CF-DF0E-930F-7CBE-3CF6FAE53E4E}"/>
              </a:ext>
            </a:extLst>
          </p:cNvPr>
          <p:cNvSpPr>
            <a:spLocks noGrp="1"/>
          </p:cNvSpPr>
          <p:nvPr>
            <p:ph sz="half" idx="1"/>
          </p:nvPr>
        </p:nvSpPr>
        <p:spPr/>
        <p:txBody>
          <a:bodyPr>
            <a:normAutofit/>
          </a:bodyPr>
          <a:lstStyle/>
          <a:p>
            <a:r>
              <a:rPr lang="en-US" dirty="0"/>
              <a:t>Tier 1 LEAs (Universal) must submit their demographic information and anticipated 2025 PASA percentage rate.  Those LEAs who exceeded last year and/or will exceed this year are required to also answer a series of justification questions via the survey link. </a:t>
            </a:r>
          </a:p>
          <a:p>
            <a:pPr marL="0" indent="0">
              <a:buNone/>
            </a:pPr>
            <a:endParaRPr lang="en-US" dirty="0"/>
          </a:p>
        </p:txBody>
      </p:sp>
      <p:sp>
        <p:nvSpPr>
          <p:cNvPr id="4" name="Date Placeholder 3">
            <a:extLst>
              <a:ext uri="{FF2B5EF4-FFF2-40B4-BE49-F238E27FC236}">
                <a16:creationId xmlns:a16="http://schemas.microsoft.com/office/drawing/2014/main" id="{9ABEB8E2-BA8B-7561-7455-9D3E31649A1A}"/>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7D06AFB2-A5BA-4FED-BD46-442D61232691}"/>
              </a:ext>
            </a:extLst>
          </p:cNvPr>
          <p:cNvSpPr>
            <a:spLocks noGrp="1"/>
          </p:cNvSpPr>
          <p:nvPr>
            <p:ph type="sldNum" sz="quarter" idx="12"/>
          </p:nvPr>
        </p:nvSpPr>
        <p:spPr/>
        <p:txBody>
          <a:bodyPr/>
          <a:lstStyle/>
          <a:p>
            <a:fld id="{B24F5015-3417-4B27-A586-E4CCF4D77832}" type="slidenum">
              <a:rPr lang="en-US" smtClean="0"/>
              <a:t>26</a:t>
            </a:fld>
            <a:endParaRPr lang="en-US"/>
          </a:p>
        </p:txBody>
      </p:sp>
      <p:graphicFrame>
        <p:nvGraphicFramePr>
          <p:cNvPr id="7" name="Content Placeholder 5">
            <a:extLst>
              <a:ext uri="{FF2B5EF4-FFF2-40B4-BE49-F238E27FC236}">
                <a16:creationId xmlns:a16="http://schemas.microsoft.com/office/drawing/2014/main" id="{267FDBE1-2DC4-B294-095F-73C25143CB47}"/>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800188891"/>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4794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5C35-9B15-B4AC-B981-063FCCA97DC3}"/>
              </a:ext>
            </a:extLst>
          </p:cNvPr>
          <p:cNvSpPr>
            <a:spLocks noGrp="1"/>
          </p:cNvSpPr>
          <p:nvPr>
            <p:ph type="title"/>
          </p:nvPr>
        </p:nvSpPr>
        <p:spPr/>
        <p:txBody>
          <a:bodyPr/>
          <a:lstStyle/>
          <a:p>
            <a:r>
              <a:rPr lang="en-US" dirty="0"/>
              <a:t>Tier 2</a:t>
            </a:r>
          </a:p>
        </p:txBody>
      </p:sp>
      <p:sp>
        <p:nvSpPr>
          <p:cNvPr id="3" name="Content Placeholder 2">
            <a:extLst>
              <a:ext uri="{FF2B5EF4-FFF2-40B4-BE49-F238E27FC236}">
                <a16:creationId xmlns:a16="http://schemas.microsoft.com/office/drawing/2014/main" id="{93E8C3CF-DF0E-930F-7CBE-3CF6FAE53E4E}"/>
              </a:ext>
            </a:extLst>
          </p:cNvPr>
          <p:cNvSpPr>
            <a:spLocks noGrp="1"/>
          </p:cNvSpPr>
          <p:nvPr>
            <p:ph sz="half" idx="1"/>
          </p:nvPr>
        </p:nvSpPr>
        <p:spPr/>
        <p:txBody>
          <a:bodyPr>
            <a:normAutofit/>
          </a:bodyPr>
          <a:lstStyle/>
          <a:p>
            <a:r>
              <a:rPr lang="en-US" dirty="0"/>
              <a:t>Tier 2 LEAs (Targeted) must complete all questions.</a:t>
            </a:r>
          </a:p>
          <a:p>
            <a:r>
              <a:rPr lang="en-US" dirty="0">
                <a:solidFill>
                  <a:srgbClr val="FF0000"/>
                </a:solidFill>
              </a:rPr>
              <a:t>New</a:t>
            </a:r>
            <a:r>
              <a:rPr lang="en-US" dirty="0"/>
              <a:t>- Any LEA who exceeded the 1% threshold will be identified as Tier 2 this year.</a:t>
            </a:r>
          </a:p>
          <a:p>
            <a:r>
              <a:rPr lang="en-US" dirty="0"/>
              <a:t>These LEAs may be subject to additional review and/or oversight from BSE.  </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9ABEB8E2-BA8B-7561-7455-9D3E31649A1A}"/>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7D06AFB2-A5BA-4FED-BD46-442D61232691}"/>
              </a:ext>
            </a:extLst>
          </p:cNvPr>
          <p:cNvSpPr>
            <a:spLocks noGrp="1"/>
          </p:cNvSpPr>
          <p:nvPr>
            <p:ph type="sldNum" sz="quarter" idx="12"/>
          </p:nvPr>
        </p:nvSpPr>
        <p:spPr/>
        <p:txBody>
          <a:bodyPr/>
          <a:lstStyle/>
          <a:p>
            <a:fld id="{B24F5015-3417-4B27-A586-E4CCF4D77832}" type="slidenum">
              <a:rPr lang="en-US" smtClean="0"/>
              <a:t>27</a:t>
            </a:fld>
            <a:endParaRPr lang="en-US"/>
          </a:p>
        </p:txBody>
      </p:sp>
      <p:graphicFrame>
        <p:nvGraphicFramePr>
          <p:cNvPr id="7" name="Content Placeholder 5">
            <a:extLst>
              <a:ext uri="{FF2B5EF4-FFF2-40B4-BE49-F238E27FC236}">
                <a16:creationId xmlns:a16="http://schemas.microsoft.com/office/drawing/2014/main" id="{267FDBE1-2DC4-B294-095F-73C25143CB47}"/>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576179354"/>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5589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BFCD-F9A2-9C1B-E5CE-A2DBF1416AB1}"/>
              </a:ext>
            </a:extLst>
          </p:cNvPr>
          <p:cNvSpPr>
            <a:spLocks noGrp="1"/>
          </p:cNvSpPr>
          <p:nvPr>
            <p:ph type="title"/>
          </p:nvPr>
        </p:nvSpPr>
        <p:spPr/>
        <p:txBody>
          <a:bodyPr/>
          <a:lstStyle/>
          <a:p>
            <a:r>
              <a:rPr lang="en-US" dirty="0"/>
              <a:t>Tier 3</a:t>
            </a:r>
          </a:p>
        </p:txBody>
      </p:sp>
      <p:sp>
        <p:nvSpPr>
          <p:cNvPr id="3" name="Content Placeholder 2">
            <a:extLst>
              <a:ext uri="{FF2B5EF4-FFF2-40B4-BE49-F238E27FC236}">
                <a16:creationId xmlns:a16="http://schemas.microsoft.com/office/drawing/2014/main" id="{EEB1723C-8D5C-BD2B-AC48-512FDC06936C}"/>
              </a:ext>
            </a:extLst>
          </p:cNvPr>
          <p:cNvSpPr>
            <a:spLocks noGrp="1"/>
          </p:cNvSpPr>
          <p:nvPr>
            <p:ph sz="half" idx="1"/>
          </p:nvPr>
        </p:nvSpPr>
        <p:spPr/>
        <p:txBody>
          <a:bodyPr>
            <a:normAutofit fontScale="92500"/>
          </a:bodyPr>
          <a:lstStyle/>
          <a:p>
            <a:pPr marL="0" indent="0">
              <a:buNone/>
            </a:pPr>
            <a:r>
              <a:rPr lang="en-US" dirty="0"/>
              <a:t>Tier 3 LEAs (focused) must complete all survey questions </a:t>
            </a:r>
            <a:r>
              <a:rPr lang="en-US" u="sng" dirty="0"/>
              <a:t>and </a:t>
            </a:r>
            <a:r>
              <a:rPr lang="en-US" dirty="0"/>
              <a:t>work directly with BSE on the Intensive Needs Review process.  </a:t>
            </a:r>
          </a:p>
          <a:p>
            <a:pPr marL="0" indent="0">
              <a:buNone/>
            </a:pPr>
            <a:r>
              <a:rPr lang="en-US" dirty="0"/>
              <a:t>This includes the Intensive Needs Review data protocol and submission of IEPs for file review.</a:t>
            </a:r>
          </a:p>
          <a:p>
            <a:pPr marL="0" indent="0">
              <a:buNone/>
            </a:pPr>
            <a:r>
              <a:rPr lang="en-US" dirty="0"/>
              <a:t>Tier 3 LEAs are also subject to additional file review and oversight from BSE.</a:t>
            </a:r>
            <a:endParaRPr lang="en-US" u="sng" dirty="0"/>
          </a:p>
          <a:p>
            <a:endParaRPr lang="en-US" dirty="0"/>
          </a:p>
          <a:p>
            <a:endParaRPr lang="en-US"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245B9948-151D-51EB-D4D2-2799F36C236E}"/>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DFC628A3-ADFE-09AB-3EE6-8FF85313C8BC}"/>
              </a:ext>
            </a:extLst>
          </p:cNvPr>
          <p:cNvSpPr>
            <a:spLocks noGrp="1"/>
          </p:cNvSpPr>
          <p:nvPr>
            <p:ph type="sldNum" sz="quarter" idx="12"/>
          </p:nvPr>
        </p:nvSpPr>
        <p:spPr/>
        <p:txBody>
          <a:bodyPr/>
          <a:lstStyle/>
          <a:p>
            <a:fld id="{B24F5015-3417-4B27-A586-E4CCF4D77832}" type="slidenum">
              <a:rPr lang="en-US" smtClean="0"/>
              <a:t>28</a:t>
            </a:fld>
            <a:endParaRPr lang="en-US"/>
          </a:p>
        </p:txBody>
      </p:sp>
      <p:graphicFrame>
        <p:nvGraphicFramePr>
          <p:cNvPr id="8" name="Content Placeholder 5">
            <a:extLst>
              <a:ext uri="{FF2B5EF4-FFF2-40B4-BE49-F238E27FC236}">
                <a16:creationId xmlns:a16="http://schemas.microsoft.com/office/drawing/2014/main" id="{8E4429BE-9F6C-C610-43BB-17D416FE2A30}"/>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245024057"/>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036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46FE-4127-1E05-1FF2-54E5E4320488}"/>
              </a:ext>
            </a:extLst>
          </p:cNvPr>
          <p:cNvSpPr>
            <a:spLocks noGrp="1"/>
          </p:cNvSpPr>
          <p:nvPr>
            <p:ph type="title"/>
          </p:nvPr>
        </p:nvSpPr>
        <p:spPr/>
        <p:txBody>
          <a:bodyPr/>
          <a:lstStyle/>
          <a:p>
            <a:r>
              <a:rPr lang="en-US" dirty="0"/>
              <a:t>LEA 1% Required Actions Review</a:t>
            </a:r>
          </a:p>
        </p:txBody>
      </p:sp>
      <p:sp>
        <p:nvSpPr>
          <p:cNvPr id="3" name="Content Placeholder 2">
            <a:extLst>
              <a:ext uri="{FF2B5EF4-FFF2-40B4-BE49-F238E27FC236}">
                <a16:creationId xmlns:a16="http://schemas.microsoft.com/office/drawing/2014/main" id="{C35CCC24-C343-BD7F-5637-C1F708C20EBC}"/>
              </a:ext>
            </a:extLst>
          </p:cNvPr>
          <p:cNvSpPr>
            <a:spLocks noGrp="1"/>
          </p:cNvSpPr>
          <p:nvPr>
            <p:ph idx="1"/>
          </p:nvPr>
        </p:nvSpPr>
        <p:spPr/>
        <p:txBody>
          <a:bodyPr>
            <a:normAutofit/>
          </a:bodyPr>
          <a:lstStyle/>
          <a:p>
            <a:pPr marL="514350" indent="-514350">
              <a:buFont typeface="+mj-lt"/>
              <a:buAutoNum type="arabicParenR"/>
            </a:pPr>
            <a:r>
              <a:rPr lang="en-US" dirty="0"/>
              <a:t>View PASA Getting Ready 2024-25. This is a required training per BSE for Special Education Administrators/PASA ACs.</a:t>
            </a:r>
          </a:p>
          <a:p>
            <a:pPr marL="514350" indent="-514350">
              <a:buFont typeface="+mj-lt"/>
              <a:buAutoNum type="arabicParenR"/>
            </a:pPr>
            <a:r>
              <a:rPr lang="en-US" dirty="0"/>
              <a:t>Review the LEA’s designated tier level and 2024 data provided by the BSE emails.</a:t>
            </a:r>
          </a:p>
          <a:p>
            <a:pPr marL="514350" indent="-514350">
              <a:buFont typeface="+mj-lt"/>
              <a:buAutoNum type="arabicParenR"/>
            </a:pPr>
            <a:r>
              <a:rPr lang="en-US" dirty="0"/>
              <a:t>Submit the 1% justification responses via the LEA’s personalized link by </a:t>
            </a:r>
            <a:r>
              <a:rPr lang="en-US" dirty="0">
                <a:solidFill>
                  <a:srgbClr val="FF0000"/>
                </a:solidFill>
              </a:rPr>
              <a:t>October 25, 2024.</a:t>
            </a:r>
          </a:p>
          <a:p>
            <a:pPr marL="514350" indent="-514350">
              <a:buFont typeface="+mj-lt"/>
              <a:buAutoNum type="arabicParenR"/>
            </a:pPr>
            <a:r>
              <a:rPr lang="en-US" dirty="0"/>
              <a:t>Ensure students who no longer qualify are exited from the DLM Kite portal and updated in PIMS.</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DD2944F6-C5E2-480A-8C93-F41C0C02AB71}"/>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20A923F2-56AC-8A95-5072-C37C589A0BF0}"/>
              </a:ext>
            </a:extLst>
          </p:cNvPr>
          <p:cNvSpPr>
            <a:spLocks noGrp="1"/>
          </p:cNvSpPr>
          <p:nvPr>
            <p:ph type="sldNum" sz="quarter" idx="12"/>
          </p:nvPr>
        </p:nvSpPr>
        <p:spPr/>
        <p:txBody>
          <a:bodyPr/>
          <a:lstStyle/>
          <a:p>
            <a:fld id="{B24F5015-3417-4B27-A586-E4CCF4D77832}" type="slidenum">
              <a:rPr lang="en-US" smtClean="0"/>
              <a:t>29</a:t>
            </a:fld>
            <a:endParaRPr lang="en-US"/>
          </a:p>
        </p:txBody>
      </p:sp>
    </p:spTree>
    <p:extLst>
      <p:ext uri="{BB962C8B-B14F-4D97-AF65-F5344CB8AC3E}">
        <p14:creationId xmlns:p14="http://schemas.microsoft.com/office/powerpoint/2010/main" val="145860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5B72-3FD8-42CF-BA24-7EA95175E5D0}"/>
              </a:ext>
            </a:extLst>
          </p:cNvPr>
          <p:cNvSpPr>
            <a:spLocks noGrp="1"/>
          </p:cNvSpPr>
          <p:nvPr>
            <p:ph type="title"/>
          </p:nvPr>
        </p:nvSpPr>
        <p:spPr>
          <a:xfrm>
            <a:off x="831850" y="1392577"/>
            <a:ext cx="10515600" cy="2448605"/>
          </a:xfrm>
        </p:spPr>
        <p:txBody>
          <a:bodyPr>
            <a:normAutofit/>
          </a:bodyPr>
          <a:lstStyle/>
          <a:p>
            <a:r>
              <a:rPr lang="en-US" sz="3600" dirty="0"/>
              <a:t>TRAINING TOPICS</a:t>
            </a:r>
          </a:p>
        </p:txBody>
      </p:sp>
      <p:sp>
        <p:nvSpPr>
          <p:cNvPr id="3" name="Content Placeholder 2">
            <a:extLst>
              <a:ext uri="{FF2B5EF4-FFF2-40B4-BE49-F238E27FC236}">
                <a16:creationId xmlns:a16="http://schemas.microsoft.com/office/drawing/2014/main" id="{C9DC1F23-E9DF-476E-A571-B21398A0E68E}"/>
              </a:ext>
            </a:extLst>
          </p:cNvPr>
          <p:cNvSpPr>
            <a:spLocks noGrp="1"/>
          </p:cNvSpPr>
          <p:nvPr>
            <p:ph type="body" idx="1"/>
          </p:nvPr>
        </p:nvSpPr>
        <p:spPr>
          <a:xfrm>
            <a:off x="831850" y="3965236"/>
            <a:ext cx="10515600" cy="1500187"/>
          </a:xfrm>
        </p:spPr>
        <p:txBody>
          <a:bodyPr>
            <a:noAutofit/>
          </a:bodyPr>
          <a:lstStyle/>
          <a:p>
            <a:pPr marL="457200" indent="-457200">
              <a:buFont typeface="+mj-lt"/>
              <a:buAutoNum type="arabicPeriod"/>
            </a:pPr>
            <a:r>
              <a:rPr lang="en-US" sz="1600" dirty="0"/>
              <a:t>WHAT’S NEW THIS YEAR?</a:t>
            </a:r>
          </a:p>
          <a:p>
            <a:pPr marL="457200" indent="-457200">
              <a:buFont typeface="+mj-lt"/>
              <a:buAutoNum type="arabicPeriod"/>
            </a:pPr>
            <a:r>
              <a:rPr lang="en-US" sz="1600" dirty="0"/>
              <a:t>WHO ARE THE STUDENTS THAT QUALIFY FOR THE PASA DLM?</a:t>
            </a:r>
          </a:p>
          <a:p>
            <a:pPr marL="457200" indent="-457200">
              <a:buFont typeface="+mj-lt"/>
              <a:buAutoNum type="arabicPeriod"/>
            </a:pPr>
            <a:r>
              <a:rPr lang="en-US" sz="1600" dirty="0"/>
              <a:t>WHAT IS MY ROLE AS THE PASA AC?</a:t>
            </a:r>
          </a:p>
          <a:p>
            <a:pPr marL="457200" indent="-457200">
              <a:buFont typeface="+mj-lt"/>
              <a:buAutoNum type="arabicPeriod"/>
            </a:pPr>
            <a:r>
              <a:rPr lang="en-US" sz="1600" dirty="0"/>
              <a:t>HOW SHOULD LEAS ADDRESS STATE ASSESSMENT PARTICIPATION REQUIRMENTS?</a:t>
            </a:r>
          </a:p>
          <a:p>
            <a:pPr marL="457200" indent="-457200">
              <a:buFont typeface="+mj-lt"/>
              <a:buAutoNum type="arabicPeriod"/>
            </a:pPr>
            <a:r>
              <a:rPr lang="en-US" sz="1600" dirty="0"/>
              <a:t>WHERE DO I FIND MORE INFORMATION?</a:t>
            </a:r>
          </a:p>
          <a:p>
            <a:endParaRPr lang="en-US" sz="1600" dirty="0"/>
          </a:p>
          <a:p>
            <a:endParaRPr lang="en-US" sz="1600" dirty="0"/>
          </a:p>
        </p:txBody>
      </p:sp>
    </p:spTree>
    <p:extLst>
      <p:ext uri="{BB962C8B-B14F-4D97-AF65-F5344CB8AC3E}">
        <p14:creationId xmlns:p14="http://schemas.microsoft.com/office/powerpoint/2010/main" val="76496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95BC-74D3-3751-2893-4588FC6A6E1F}"/>
              </a:ext>
            </a:extLst>
          </p:cNvPr>
          <p:cNvSpPr>
            <a:spLocks noGrp="1"/>
          </p:cNvSpPr>
          <p:nvPr>
            <p:ph type="title"/>
          </p:nvPr>
        </p:nvSpPr>
        <p:spPr/>
        <p:txBody>
          <a:bodyPr/>
          <a:lstStyle/>
          <a:p>
            <a:r>
              <a:rPr lang="en-US" dirty="0"/>
              <a:t>Need More Information…</a:t>
            </a:r>
          </a:p>
        </p:txBody>
      </p:sp>
      <p:sp>
        <p:nvSpPr>
          <p:cNvPr id="6" name="Text Placeholder 5">
            <a:extLst>
              <a:ext uri="{FF2B5EF4-FFF2-40B4-BE49-F238E27FC236}">
                <a16:creationId xmlns:a16="http://schemas.microsoft.com/office/drawing/2014/main" id="{4C9C28BB-41A6-AA2C-62A5-C01C5DA0F5B3}"/>
              </a:ext>
            </a:extLst>
          </p:cNvPr>
          <p:cNvSpPr>
            <a:spLocks noGrp="1"/>
          </p:cNvSpPr>
          <p:nvPr>
            <p:ph type="body" idx="1"/>
          </p:nvPr>
        </p:nvSpPr>
        <p:spPr/>
        <p:txBody>
          <a:bodyPr/>
          <a:lstStyle/>
          <a:p>
            <a:r>
              <a:rPr lang="en-US" dirty="0"/>
              <a:t>1% Compliance Resources</a:t>
            </a:r>
          </a:p>
        </p:txBody>
      </p:sp>
      <p:sp>
        <p:nvSpPr>
          <p:cNvPr id="3" name="Content Placeholder 2">
            <a:extLst>
              <a:ext uri="{FF2B5EF4-FFF2-40B4-BE49-F238E27FC236}">
                <a16:creationId xmlns:a16="http://schemas.microsoft.com/office/drawing/2014/main" id="{59AA82C0-015C-4F42-0786-16AC06EA72DA}"/>
              </a:ext>
            </a:extLst>
          </p:cNvPr>
          <p:cNvSpPr>
            <a:spLocks noGrp="1"/>
          </p:cNvSpPr>
          <p:nvPr>
            <p:ph sz="half" idx="2"/>
          </p:nvPr>
        </p:nvSpPr>
        <p:spPr/>
        <p:txBody>
          <a:bodyPr>
            <a:normAutofit fontScale="62500" lnSpcReduction="20000"/>
          </a:bodyPr>
          <a:lstStyle/>
          <a:p>
            <a:pPr marR="358775">
              <a:spcBef>
                <a:spcPts val="0"/>
              </a:spcBef>
              <a:tabLst>
                <a:tab pos="317500" algn="l"/>
              </a:tabLst>
            </a:pPr>
            <a:r>
              <a:rPr lang="en-US" sz="2900" u="sng" dirty="0">
                <a:solidFill>
                  <a:srgbClr val="0000FF"/>
                </a:solidFill>
                <a:effectLst/>
                <a:latin typeface="Aptos" panose="020B0004020202020204" pitchFamily="34" charset="0"/>
                <a:ea typeface="Arial" panose="020B0604020202020204" pitchFamily="34" charset="0"/>
                <a:hlinkClick r:id="rId3"/>
              </a:rPr>
              <a:t>PASA Eligibility Criteria: Decision Making Companion Tool</a:t>
            </a:r>
            <a:r>
              <a:rPr lang="en-US" sz="2900" dirty="0">
                <a:effectLst/>
                <a:latin typeface="Aptos" panose="020B0004020202020204" pitchFamily="34" charset="0"/>
                <a:ea typeface="Arial" panose="020B0604020202020204" pitchFamily="34" charset="0"/>
              </a:rPr>
              <a:t>- PA’s PASA DLM eligibility criteria for IEP teams</a:t>
            </a:r>
          </a:p>
          <a:p>
            <a:pPr marL="0" marR="0" indent="0">
              <a:spcBef>
                <a:spcPts val="0"/>
              </a:spcBef>
              <a:spcAft>
                <a:spcPts val="0"/>
              </a:spcAft>
              <a:buNone/>
            </a:pPr>
            <a:r>
              <a:rPr lang="en-US" sz="2900" dirty="0">
                <a:effectLst/>
                <a:latin typeface="Aptos" panose="020B0004020202020204" pitchFamily="34" charset="0"/>
                <a:ea typeface="Arial" panose="020B0604020202020204" pitchFamily="34" charset="0"/>
              </a:rPr>
              <a:t> </a:t>
            </a:r>
          </a:p>
          <a:p>
            <a:pPr marL="0" marR="0" indent="0">
              <a:spcBef>
                <a:spcPts val="0"/>
              </a:spcBef>
              <a:spcAft>
                <a:spcPts val="0"/>
              </a:spcAft>
              <a:buNone/>
            </a:pPr>
            <a:r>
              <a:rPr lang="en-US" sz="2900" u="none" strike="noStrike" dirty="0">
                <a:solidFill>
                  <a:srgbClr val="0563C1"/>
                </a:solidFill>
                <a:effectLst/>
                <a:latin typeface="Aptos" panose="020B0004020202020204" pitchFamily="34" charset="0"/>
                <a:ea typeface="Arial" panose="020B0604020202020204" pitchFamily="34" charset="0"/>
              </a:rPr>
              <a:t> </a:t>
            </a:r>
            <a:endParaRPr lang="en-US" sz="2900" dirty="0">
              <a:effectLst/>
              <a:latin typeface="Aptos" panose="020B0004020202020204" pitchFamily="34" charset="0"/>
              <a:ea typeface="Arial" panose="020B0604020202020204" pitchFamily="34" charset="0"/>
            </a:endParaRPr>
          </a:p>
          <a:p>
            <a:pPr marL="228600" marR="0">
              <a:spcBef>
                <a:spcPts val="0"/>
              </a:spcBef>
              <a:spcAft>
                <a:spcPts val="0"/>
              </a:spcAft>
            </a:pPr>
            <a:r>
              <a:rPr lang="en-US" sz="2900" u="sng" dirty="0">
                <a:solidFill>
                  <a:srgbClr val="0563C1"/>
                </a:solidFill>
                <a:effectLst/>
                <a:latin typeface="Aptos" panose="020B0004020202020204" pitchFamily="34" charset="0"/>
                <a:ea typeface="Arial" panose="020B0604020202020204" pitchFamily="34" charset="0"/>
                <a:hlinkClick r:id="rId4"/>
              </a:rPr>
              <a:t>PASA DLM parent and family FAQ</a:t>
            </a:r>
            <a:r>
              <a:rPr lang="en-US" sz="2900" dirty="0">
                <a:effectLst/>
                <a:latin typeface="Aptos" panose="020B0004020202020204" pitchFamily="34" charset="0"/>
                <a:ea typeface="Arial" panose="020B0604020202020204" pitchFamily="34" charset="0"/>
              </a:rPr>
              <a:t>- this resource can be helpful to IEP teams when discussing PASA participation with families.  The resource is housed on the </a:t>
            </a:r>
            <a:r>
              <a:rPr lang="en-US" sz="2900" dirty="0" err="1">
                <a:effectLst/>
                <a:latin typeface="Aptos" panose="020B0004020202020204" pitchFamily="34" charset="0"/>
                <a:ea typeface="Arial" panose="020B0604020202020204" pitchFamily="34" charset="0"/>
              </a:rPr>
              <a:t>PaTTAN</a:t>
            </a:r>
            <a:r>
              <a:rPr lang="en-US" sz="2900" dirty="0">
                <a:effectLst/>
                <a:latin typeface="Aptos" panose="020B0004020202020204" pitchFamily="34" charset="0"/>
                <a:ea typeface="Arial" panose="020B0604020202020204" pitchFamily="34" charset="0"/>
              </a:rPr>
              <a:t> website and is available in translated formats.</a:t>
            </a:r>
          </a:p>
          <a:p>
            <a:pPr marL="0" marR="0" indent="0">
              <a:spcBef>
                <a:spcPts val="0"/>
              </a:spcBef>
              <a:spcAft>
                <a:spcPts val="0"/>
              </a:spcAft>
              <a:buNone/>
            </a:pPr>
            <a:r>
              <a:rPr lang="en-US" sz="2900" dirty="0">
                <a:effectLst/>
                <a:latin typeface="Aptos" panose="020B0004020202020204" pitchFamily="34" charset="0"/>
                <a:ea typeface="Arial" panose="020B0604020202020204" pitchFamily="34" charset="0"/>
              </a:rPr>
              <a:t> </a:t>
            </a:r>
            <a:endParaRPr lang="en-US" sz="2900" dirty="0">
              <a:latin typeface="Aptos" panose="020B0004020202020204" pitchFamily="34" charset="0"/>
              <a:ea typeface="Arial" panose="020B0604020202020204" pitchFamily="34" charset="0"/>
            </a:endParaRPr>
          </a:p>
          <a:p>
            <a:pPr marR="0">
              <a:spcBef>
                <a:spcPts val="0"/>
              </a:spcBef>
              <a:spcAft>
                <a:spcPts val="0"/>
              </a:spcAft>
            </a:pPr>
            <a:r>
              <a:rPr lang="en-US" sz="2900" dirty="0">
                <a:effectLst/>
                <a:latin typeface="Aptos" panose="020B0004020202020204" pitchFamily="34" charset="0"/>
                <a:ea typeface="Arial" panose="020B0604020202020204" pitchFamily="34" charset="0"/>
              </a:rPr>
              <a:t> </a:t>
            </a:r>
            <a:r>
              <a:rPr lang="en-US" sz="2900" u="sng" kern="100" dirty="0">
                <a:solidFill>
                  <a:srgbClr val="0563C1"/>
                </a:solidFill>
                <a:effectLst/>
                <a:latin typeface="Aptos" panose="020B0004020202020204" pitchFamily="34" charset="0"/>
                <a:ea typeface="Calibri" panose="020F0502020204030204" pitchFamily="34" charset="0"/>
                <a:cs typeface="Times New Roman" panose="02020603050405020304" pitchFamily="18" charset="0"/>
                <a:hlinkClick r:id="rId5"/>
              </a:rPr>
              <a:t>NCEO Tool #10- Making Decisions about Participation in Alternate Assessment</a:t>
            </a:r>
            <a:endParaRPr lang="en-US" sz="2900"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900" dirty="0">
              <a:effectLst/>
              <a:latin typeface="Aptos" panose="020B0004020202020204" pitchFamily="34" charset="0"/>
              <a:ea typeface="Arial" panose="020B0604020202020204" pitchFamily="34" charset="0"/>
            </a:endParaRPr>
          </a:p>
          <a:p>
            <a:pPr marL="0" indent="0">
              <a:buNone/>
            </a:pPr>
            <a:endParaRPr lang="en-US" dirty="0"/>
          </a:p>
        </p:txBody>
      </p:sp>
      <p:sp>
        <p:nvSpPr>
          <p:cNvPr id="7" name="Text Placeholder 6">
            <a:extLst>
              <a:ext uri="{FF2B5EF4-FFF2-40B4-BE49-F238E27FC236}">
                <a16:creationId xmlns:a16="http://schemas.microsoft.com/office/drawing/2014/main" id="{5A3FE76F-5883-F7CA-58E8-921B1524F59F}"/>
              </a:ext>
            </a:extLst>
          </p:cNvPr>
          <p:cNvSpPr>
            <a:spLocks noGrp="1"/>
          </p:cNvSpPr>
          <p:nvPr>
            <p:ph type="body" sz="quarter" idx="3"/>
          </p:nvPr>
        </p:nvSpPr>
        <p:spPr/>
        <p:txBody>
          <a:bodyPr/>
          <a:lstStyle/>
          <a:p>
            <a:r>
              <a:rPr lang="en-US" dirty="0"/>
              <a:t>95% Compliance Resources</a:t>
            </a:r>
          </a:p>
        </p:txBody>
      </p:sp>
      <p:sp>
        <p:nvSpPr>
          <p:cNvPr id="8" name="Content Placeholder 7">
            <a:extLst>
              <a:ext uri="{FF2B5EF4-FFF2-40B4-BE49-F238E27FC236}">
                <a16:creationId xmlns:a16="http://schemas.microsoft.com/office/drawing/2014/main" id="{74B6211D-E220-197F-0615-83B1CB44DBCC}"/>
              </a:ext>
            </a:extLst>
          </p:cNvPr>
          <p:cNvSpPr>
            <a:spLocks noGrp="1"/>
          </p:cNvSpPr>
          <p:nvPr>
            <p:ph sz="quarter" idx="4"/>
          </p:nvPr>
        </p:nvSpPr>
        <p:spPr/>
        <p:txBody>
          <a:bodyPr>
            <a:normAutofit fontScale="62500" lnSpcReduction="20000"/>
          </a:bodyPr>
          <a:lstStyle/>
          <a:p>
            <a:r>
              <a:rPr lang="en-US" u="sng" dirty="0">
                <a:solidFill>
                  <a:srgbClr val="0563C1"/>
                </a:solidFill>
                <a:effectLst/>
                <a:latin typeface="Aptos" panose="020B0004020202020204" pitchFamily="34" charset="0"/>
                <a:ea typeface="Arial" panose="020B0604020202020204" pitchFamily="34" charset="0"/>
                <a:hlinkClick r:id="rId6"/>
              </a:rPr>
              <a:t>State Assessment Participation: Why it Matters</a:t>
            </a:r>
            <a:r>
              <a:rPr lang="en-US" u="sng" dirty="0">
                <a:solidFill>
                  <a:srgbClr val="0563C1"/>
                </a:solidFill>
                <a:effectLst/>
                <a:latin typeface="Aptos" panose="020B0004020202020204" pitchFamily="34" charset="0"/>
                <a:ea typeface="Arial" panose="020B0604020202020204" pitchFamily="34" charset="0"/>
              </a:rPr>
              <a:t>- </a:t>
            </a:r>
            <a:r>
              <a:rPr lang="en-US" dirty="0">
                <a:effectLst/>
                <a:latin typeface="Aptos" panose="020B0004020202020204" pitchFamily="34" charset="0"/>
                <a:ea typeface="Arial" panose="020B0604020202020204" pitchFamily="34" charset="0"/>
              </a:rPr>
              <a:t>PPT slides to address PASA eligibility and 95% participation rates</a:t>
            </a:r>
            <a:endParaRPr lang="en-US" u="sng" dirty="0">
              <a:solidFill>
                <a:srgbClr val="0000FF"/>
              </a:solidFill>
              <a:effectLst/>
              <a:latin typeface="Aptos" panose="020B0004020202020204" pitchFamily="34" charset="0"/>
              <a:ea typeface="Arial" panose="020B0604020202020204" pitchFamily="34" charset="0"/>
              <a:hlinkClick r:id="rId7"/>
            </a:endParaRPr>
          </a:p>
          <a:p>
            <a:r>
              <a:rPr lang="en-US" u="sng" dirty="0">
                <a:solidFill>
                  <a:srgbClr val="0000FF"/>
                </a:solidFill>
                <a:effectLst/>
                <a:latin typeface="Aptos" panose="020B0004020202020204" pitchFamily="34" charset="0"/>
                <a:ea typeface="Arial" panose="020B0604020202020204" pitchFamily="34" charset="0"/>
                <a:hlinkClick r:id="rId7"/>
              </a:rPr>
              <a:t>Developing an Assessment Participation Action Plan: A Tool for District Leaders (NCEO Tool #14) (umn.edu)</a:t>
            </a:r>
            <a:r>
              <a:rPr lang="en-US" u="sng" dirty="0">
                <a:solidFill>
                  <a:srgbClr val="0000FF"/>
                </a:solidFill>
                <a:effectLst/>
                <a:latin typeface="Aptos" panose="020B0004020202020204" pitchFamily="34" charset="0"/>
                <a:ea typeface="Arial" panose="020B0604020202020204" pitchFamily="34" charset="0"/>
              </a:rPr>
              <a:t>- </a:t>
            </a:r>
            <a:r>
              <a:rPr lang="en-US" dirty="0">
                <a:effectLst/>
                <a:latin typeface="Aptos" panose="020B0004020202020204" pitchFamily="34" charset="0"/>
                <a:ea typeface="Arial" panose="020B0604020202020204" pitchFamily="34" charset="0"/>
              </a:rPr>
              <a:t>this tool may be used as an action plan template for LEAs/schools who are not meeting the 95% participation requirement.  </a:t>
            </a:r>
          </a:p>
          <a:p>
            <a:r>
              <a:rPr lang="en-US" dirty="0">
                <a:latin typeface="Aptos" panose="020B0004020202020204" pitchFamily="34" charset="0"/>
                <a:hlinkClick r:id="rId8"/>
              </a:rPr>
              <a:t>Resources | NCEO</a:t>
            </a:r>
            <a:r>
              <a:rPr lang="en-US" dirty="0">
                <a:latin typeface="Aptos" panose="020B0004020202020204" pitchFamily="34" charset="0"/>
              </a:rPr>
              <a:t>- various customizable templates for schools to convey the importance of state assessment participation to students and stakeholders</a:t>
            </a:r>
            <a:endParaRPr lang="en-US" dirty="0">
              <a:effectLst/>
              <a:latin typeface="Aptos" panose="020B0004020202020204" pitchFamily="34" charset="0"/>
              <a:ea typeface="Arial" panose="020B0604020202020204" pitchFamily="34" charset="0"/>
            </a:endParaRPr>
          </a:p>
          <a:p>
            <a:r>
              <a:rPr lang="en-US" dirty="0">
                <a:latin typeface="Aptos" panose="020B0004020202020204" pitchFamily="34" charset="0"/>
                <a:hlinkClick r:id="rId9"/>
              </a:rPr>
              <a:t>Reasons Why Students with Disabilities Should Take State Tests: A Customizable Template for a Flyer for Parents and Families (NCEO Tool #9) (umn.edu)</a:t>
            </a:r>
            <a:endParaRPr lang="en-US" dirty="0">
              <a:latin typeface="Aptos" panose="020B000402020202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31F67D02-5C5C-9E43-7A1B-8776AE04159D}"/>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1C2FB596-D61C-4B1F-DB21-0B2059852A49}"/>
              </a:ext>
            </a:extLst>
          </p:cNvPr>
          <p:cNvSpPr>
            <a:spLocks noGrp="1"/>
          </p:cNvSpPr>
          <p:nvPr>
            <p:ph type="sldNum" sz="quarter" idx="12"/>
          </p:nvPr>
        </p:nvSpPr>
        <p:spPr/>
        <p:txBody>
          <a:bodyPr/>
          <a:lstStyle/>
          <a:p>
            <a:fld id="{B24F5015-3417-4B27-A586-E4CCF4D77832}" type="slidenum">
              <a:rPr lang="en-US" smtClean="0"/>
              <a:t>30</a:t>
            </a:fld>
            <a:endParaRPr lang="en-US"/>
          </a:p>
        </p:txBody>
      </p:sp>
    </p:spTree>
    <p:extLst>
      <p:ext uri="{BB962C8B-B14F-4D97-AF65-F5344CB8AC3E}">
        <p14:creationId xmlns:p14="http://schemas.microsoft.com/office/powerpoint/2010/main" val="1259178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5679-2036-3E07-DE10-4051982AF102}"/>
              </a:ext>
            </a:extLst>
          </p:cNvPr>
          <p:cNvSpPr>
            <a:spLocks noGrp="1"/>
          </p:cNvSpPr>
          <p:nvPr>
            <p:ph type="title"/>
          </p:nvPr>
        </p:nvSpPr>
        <p:spPr>
          <a:xfrm>
            <a:off x="762000" y="1138265"/>
            <a:ext cx="5791199" cy="1401183"/>
          </a:xfrm>
        </p:spPr>
        <p:txBody>
          <a:bodyPr anchor="t">
            <a:normAutofit/>
          </a:bodyPr>
          <a:lstStyle/>
          <a:p>
            <a:r>
              <a:rPr lang="en-US" sz="3200" dirty="0"/>
              <a:t>PA DLM Team</a:t>
            </a:r>
          </a:p>
        </p:txBody>
      </p:sp>
      <p:cxnSp>
        <p:nvCxnSpPr>
          <p:cNvPr id="11" name="Straight Connector 10">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9E45A-DC57-E49F-B141-FAC310692FB4}"/>
              </a:ext>
            </a:extLst>
          </p:cNvPr>
          <p:cNvSpPr>
            <a:spLocks noGrp="1"/>
          </p:cNvSpPr>
          <p:nvPr>
            <p:ph idx="1"/>
          </p:nvPr>
        </p:nvSpPr>
        <p:spPr>
          <a:xfrm>
            <a:off x="762000" y="2551176"/>
            <a:ext cx="7262191" cy="3602935"/>
          </a:xfrm>
        </p:spPr>
        <p:txBody>
          <a:bodyPr>
            <a:normAutofit/>
          </a:bodyPr>
          <a:lstStyle/>
          <a:p>
            <a:pPr marL="0" marR="0">
              <a:spcBef>
                <a:spcPts val="0"/>
              </a:spcBef>
              <a:spcAft>
                <a:spcPts val="0"/>
              </a:spcAft>
            </a:pPr>
            <a:r>
              <a:rPr lang="en-US" sz="1800" b="1" dirty="0">
                <a:effectLst/>
                <a:latin typeface="Aptos" panose="020B0004020202020204" pitchFamily="34" charset="0"/>
                <a:ea typeface="Aptos" panose="020B0004020202020204" pitchFamily="34" charset="0"/>
              </a:rPr>
              <a:t>Contact Information</a:t>
            </a:r>
            <a:endParaRPr lang="en-US" sz="1800" dirty="0">
              <a:effectLst/>
              <a:latin typeface="Aptos" panose="020B0004020202020204" pitchFamily="34" charset="0"/>
              <a:ea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rPr>
              <a:t>PA DLM SERVICE DESK -</a:t>
            </a:r>
            <a:r>
              <a:rPr lang="en-US" sz="1800" u="sng" strike="noStrike" dirty="0">
                <a:effectLst/>
                <a:latin typeface="Aptos" panose="020B0004020202020204" pitchFamily="34" charset="0"/>
                <a:ea typeface="Aptos" panose="020B0004020202020204" pitchFamily="34" charset="0"/>
                <a:hlinkClick r:id="rId3"/>
              </a:rPr>
              <a:t>alternateassessment@pattankop.net</a:t>
            </a:r>
            <a:endParaRPr lang="en-US" sz="1800" dirty="0">
              <a:effectLst/>
              <a:latin typeface="Aptos" panose="020B0004020202020204" pitchFamily="34" charset="0"/>
              <a:ea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rPr>
              <a:t>State Lead - Ms. Lynda Lupp (</a:t>
            </a:r>
            <a:r>
              <a:rPr lang="en-US" sz="1800" u="sng" strike="noStrike" dirty="0">
                <a:effectLst/>
                <a:latin typeface="Aptos" panose="020B0004020202020204" pitchFamily="34" charset="0"/>
                <a:ea typeface="Aptos" panose="020B0004020202020204" pitchFamily="34" charset="0"/>
                <a:hlinkClick r:id="rId4"/>
              </a:rPr>
              <a:t>llupp@pattankop.net</a:t>
            </a:r>
            <a:r>
              <a:rPr lang="en-US" sz="1800" dirty="0">
                <a:effectLst/>
                <a:latin typeface="Aptos" panose="020B0004020202020204" pitchFamily="34" charset="0"/>
                <a:ea typeface="Aptos" panose="020B0004020202020204" pitchFamily="34" charset="0"/>
              </a:rPr>
              <a:t>)</a:t>
            </a:r>
          </a:p>
          <a:p>
            <a:pPr marL="0" marR="0">
              <a:spcBef>
                <a:spcPts val="0"/>
              </a:spcBef>
              <a:spcAft>
                <a:spcPts val="0"/>
              </a:spcAft>
            </a:pPr>
            <a:r>
              <a:rPr lang="en-US" sz="1800" dirty="0">
                <a:effectLst/>
                <a:latin typeface="Aptos" panose="020B0004020202020204" pitchFamily="34" charset="0"/>
                <a:ea typeface="Aptos" panose="020B0004020202020204" pitchFamily="34" charset="0"/>
              </a:rPr>
              <a:t>BSE and Policy - Ms. Lisa Hampe (</a:t>
            </a:r>
            <a:r>
              <a:rPr lang="en-US" sz="1800" u="sng" strike="noStrike" dirty="0">
                <a:effectLst/>
                <a:latin typeface="Aptos" panose="020B0004020202020204" pitchFamily="34" charset="0"/>
                <a:ea typeface="Aptos" panose="020B0004020202020204" pitchFamily="34" charset="0"/>
                <a:hlinkClick r:id="rId5"/>
              </a:rPr>
              <a:t>lihampe@pa.gov</a:t>
            </a:r>
            <a:r>
              <a:rPr lang="en-US" sz="1800" dirty="0">
                <a:effectLst/>
                <a:latin typeface="Aptos" panose="020B0004020202020204" pitchFamily="34" charset="0"/>
                <a:ea typeface="Aptos" panose="020B0004020202020204" pitchFamily="34" charset="0"/>
              </a:rPr>
              <a:t>)</a:t>
            </a:r>
          </a:p>
          <a:p>
            <a:pPr marL="0" marR="0">
              <a:spcBef>
                <a:spcPts val="0"/>
              </a:spcBef>
              <a:spcAft>
                <a:spcPts val="0"/>
              </a:spcAft>
            </a:pPr>
            <a:r>
              <a:rPr lang="en-US" sz="1800" dirty="0">
                <a:effectLst/>
                <a:latin typeface="Aptos" panose="020B0004020202020204" pitchFamily="34" charset="0"/>
                <a:ea typeface="Aptos" panose="020B0004020202020204" pitchFamily="34" charset="0"/>
              </a:rPr>
              <a:t>BSE and Policy - Ms. Lisa Hauswirth (</a:t>
            </a:r>
            <a:r>
              <a:rPr lang="en-US" sz="1800" u="sng" strike="noStrike" dirty="0">
                <a:effectLst/>
                <a:latin typeface="Aptos" panose="020B0004020202020204" pitchFamily="34" charset="0"/>
                <a:ea typeface="Aptos" panose="020B0004020202020204" pitchFamily="34" charset="0"/>
                <a:hlinkClick r:id="rId6"/>
              </a:rPr>
              <a:t>lhauswirth@pa.gov</a:t>
            </a:r>
            <a:r>
              <a:rPr lang="en-US" sz="1800" dirty="0">
                <a:effectLst/>
                <a:latin typeface="Aptos" panose="020B0004020202020204" pitchFamily="34" charset="0"/>
                <a:ea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rPr>
              <a:t>Data and Research - Dr. Audrey Kappel </a:t>
            </a:r>
          </a:p>
          <a:p>
            <a:pPr marL="0" marR="0">
              <a:spcBef>
                <a:spcPts val="0"/>
              </a:spcBef>
              <a:spcAft>
                <a:spcPts val="0"/>
              </a:spcAft>
            </a:pPr>
            <a:r>
              <a:rPr lang="en-US" sz="1800" b="1" dirty="0">
                <a:effectLst/>
                <a:latin typeface="Aptos" panose="020B0004020202020204" pitchFamily="34" charset="0"/>
                <a:ea typeface="Aptos" panose="020B0004020202020204" pitchFamily="34" charset="0"/>
              </a:rPr>
              <a:t>Central</a:t>
            </a:r>
            <a:r>
              <a:rPr lang="en-US" sz="1800" dirty="0">
                <a:effectLst/>
                <a:latin typeface="Aptos" panose="020B0004020202020204" pitchFamily="34" charset="0"/>
                <a:ea typeface="Aptos" panose="020B0004020202020204" pitchFamily="34" charset="0"/>
              </a:rPr>
              <a:t> - *Ms. Tara Russo (</a:t>
            </a:r>
            <a:r>
              <a:rPr lang="en-US" sz="1800" u="sng" strike="noStrike" dirty="0">
                <a:effectLst/>
                <a:latin typeface="Aptos" panose="020B0004020202020204" pitchFamily="34" charset="0"/>
                <a:ea typeface="Aptos" panose="020B0004020202020204" pitchFamily="34" charset="0"/>
                <a:hlinkClick r:id="rId7"/>
              </a:rPr>
              <a:t>trusso@pattan.net</a:t>
            </a:r>
            <a:r>
              <a:rPr lang="en-US" sz="1800" dirty="0">
                <a:effectLst/>
                <a:latin typeface="Aptos" panose="020B0004020202020204" pitchFamily="34" charset="0"/>
                <a:ea typeface="Aptos" panose="020B0004020202020204" pitchFamily="34" charset="0"/>
              </a:rPr>
              <a:t>)</a:t>
            </a:r>
          </a:p>
          <a:p>
            <a:pPr marL="0" marR="0">
              <a:spcBef>
                <a:spcPts val="0"/>
              </a:spcBef>
              <a:spcAft>
                <a:spcPts val="0"/>
              </a:spcAft>
            </a:pPr>
            <a:r>
              <a:rPr lang="en-US" sz="1800" b="1" dirty="0">
                <a:effectLst/>
                <a:latin typeface="Aptos" panose="020B0004020202020204" pitchFamily="34" charset="0"/>
                <a:ea typeface="Aptos" panose="020B0004020202020204" pitchFamily="34" charset="0"/>
              </a:rPr>
              <a:t>East</a:t>
            </a:r>
            <a:r>
              <a:rPr lang="en-US" sz="1800" dirty="0">
                <a:effectLst/>
                <a:latin typeface="Aptos" panose="020B0004020202020204" pitchFamily="34" charset="0"/>
                <a:ea typeface="Aptos" panose="020B0004020202020204" pitchFamily="34" charset="0"/>
              </a:rPr>
              <a:t> - *Ms. Meredith Penner (</a:t>
            </a:r>
            <a:r>
              <a:rPr lang="en-US" sz="1800" u="sng" strike="noStrike" dirty="0">
                <a:effectLst/>
                <a:latin typeface="Aptos" panose="020B0004020202020204" pitchFamily="34" charset="0"/>
                <a:ea typeface="Aptos" panose="020B0004020202020204" pitchFamily="34" charset="0"/>
                <a:hlinkClick r:id="rId8"/>
              </a:rPr>
              <a:t>mpenner@pattan.net</a:t>
            </a:r>
            <a:r>
              <a:rPr lang="en-US" sz="1800" dirty="0">
                <a:effectLst/>
                <a:latin typeface="Aptos" panose="020B0004020202020204" pitchFamily="34" charset="0"/>
                <a:ea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rPr>
              <a:t>Ms. Kim Jenkins (</a:t>
            </a:r>
            <a:r>
              <a:rPr lang="en-US" sz="1800" u="sng" strike="noStrike" dirty="0">
                <a:effectLst/>
                <a:latin typeface="Aptos" panose="020B0004020202020204" pitchFamily="34" charset="0"/>
                <a:ea typeface="Aptos" panose="020B0004020202020204" pitchFamily="34" charset="0"/>
                <a:hlinkClick r:id="rId9"/>
              </a:rPr>
              <a:t>kjenkins@pattan.net</a:t>
            </a:r>
            <a:r>
              <a:rPr lang="en-US" sz="1800" dirty="0">
                <a:effectLst/>
                <a:latin typeface="Aptos" panose="020B0004020202020204" pitchFamily="34" charset="0"/>
                <a:ea typeface="Aptos" panose="020B0004020202020204" pitchFamily="34" charset="0"/>
              </a:rPr>
              <a:t>), and </a:t>
            </a:r>
          </a:p>
          <a:p>
            <a:pPr marL="0" marR="0">
              <a:spcBef>
                <a:spcPts val="0"/>
              </a:spcBef>
              <a:spcAft>
                <a:spcPts val="0"/>
              </a:spcAft>
            </a:pPr>
            <a:r>
              <a:rPr lang="en-US" sz="1800" dirty="0">
                <a:effectLst/>
                <a:latin typeface="Aptos" panose="020B0004020202020204" pitchFamily="34" charset="0"/>
                <a:ea typeface="Aptos" panose="020B0004020202020204" pitchFamily="34" charset="0"/>
              </a:rPr>
              <a:t>Ms. Bria </a:t>
            </a:r>
            <a:r>
              <a:rPr lang="en-US" sz="1800" dirty="0" err="1">
                <a:effectLst/>
                <a:latin typeface="Aptos" panose="020B0004020202020204" pitchFamily="34" charset="0"/>
                <a:ea typeface="Aptos" panose="020B0004020202020204" pitchFamily="34" charset="0"/>
              </a:rPr>
              <a:t>Hoey</a:t>
            </a:r>
            <a:r>
              <a:rPr lang="en-US" sz="1800" dirty="0">
                <a:effectLst/>
                <a:latin typeface="Aptos" panose="020B0004020202020204" pitchFamily="34" charset="0"/>
                <a:ea typeface="Aptos" panose="020B0004020202020204" pitchFamily="34" charset="0"/>
              </a:rPr>
              <a:t> (</a:t>
            </a:r>
            <a:r>
              <a:rPr lang="en-US" sz="1800" u="sng" strike="noStrike" dirty="0">
                <a:effectLst/>
                <a:latin typeface="Aptos" panose="020B0004020202020204" pitchFamily="34" charset="0"/>
                <a:ea typeface="Aptos" panose="020B0004020202020204" pitchFamily="34" charset="0"/>
                <a:hlinkClick r:id="rId10"/>
              </a:rPr>
              <a:t>bhoey@pattankop.net</a:t>
            </a:r>
            <a:r>
              <a:rPr lang="en-US" sz="1800" dirty="0">
                <a:effectLst/>
                <a:latin typeface="Aptos" panose="020B0004020202020204" pitchFamily="34" charset="0"/>
                <a:ea typeface="Aptos" panose="020B0004020202020204" pitchFamily="34" charset="0"/>
              </a:rPr>
              <a:t>)</a:t>
            </a:r>
          </a:p>
          <a:p>
            <a:pPr marL="0" marR="0">
              <a:spcBef>
                <a:spcPts val="0"/>
              </a:spcBef>
              <a:spcAft>
                <a:spcPts val="0"/>
              </a:spcAft>
            </a:pPr>
            <a:r>
              <a:rPr lang="en-US" sz="1800" b="1" dirty="0">
                <a:effectLst/>
                <a:latin typeface="Aptos" panose="020B0004020202020204" pitchFamily="34" charset="0"/>
                <a:ea typeface="Aptos" panose="020B0004020202020204" pitchFamily="34" charset="0"/>
              </a:rPr>
              <a:t>West</a:t>
            </a:r>
            <a:r>
              <a:rPr lang="en-US" sz="1800" dirty="0">
                <a:effectLst/>
                <a:latin typeface="Aptos" panose="020B0004020202020204" pitchFamily="34" charset="0"/>
                <a:ea typeface="Aptos" panose="020B0004020202020204" pitchFamily="34" charset="0"/>
              </a:rPr>
              <a:t> - *Dr. Kelley DesLauriers (</a:t>
            </a:r>
            <a:r>
              <a:rPr lang="en-US" sz="1800" u="sng" strike="noStrike" dirty="0">
                <a:effectLst/>
                <a:latin typeface="Aptos" panose="020B0004020202020204" pitchFamily="34" charset="0"/>
                <a:ea typeface="Aptos" panose="020B0004020202020204" pitchFamily="34" charset="0"/>
                <a:hlinkClick r:id="rId11"/>
              </a:rPr>
              <a:t>kdeslauriers@pattanpgh.net</a:t>
            </a:r>
            <a:r>
              <a:rPr lang="en-US" sz="1800" dirty="0">
                <a:effectLst/>
                <a:latin typeface="Aptos" panose="020B0004020202020204" pitchFamily="34" charset="0"/>
                <a:ea typeface="Aptos" panose="020B0004020202020204" pitchFamily="34" charset="0"/>
              </a:rPr>
              <a:t>) and </a:t>
            </a:r>
          </a:p>
          <a:p>
            <a:pPr marL="0" marR="0">
              <a:spcBef>
                <a:spcPts val="0"/>
              </a:spcBef>
              <a:spcAft>
                <a:spcPts val="0"/>
              </a:spcAft>
            </a:pPr>
            <a:r>
              <a:rPr lang="en-US" sz="1800" dirty="0">
                <a:effectLst/>
                <a:latin typeface="Aptos" panose="020B0004020202020204" pitchFamily="34" charset="0"/>
                <a:ea typeface="Aptos" panose="020B0004020202020204" pitchFamily="34" charset="0"/>
              </a:rPr>
              <a:t>Dr. Amanda </a:t>
            </a:r>
            <a:r>
              <a:rPr lang="en-US" sz="1800" dirty="0" err="1">
                <a:effectLst/>
                <a:latin typeface="Aptos" panose="020B0004020202020204" pitchFamily="34" charset="0"/>
                <a:ea typeface="Aptos" panose="020B0004020202020204" pitchFamily="34" charset="0"/>
              </a:rPr>
              <a:t>Winnor</a:t>
            </a:r>
            <a:r>
              <a:rPr lang="en-US" sz="1800" dirty="0">
                <a:effectLst/>
                <a:latin typeface="Aptos" panose="020B0004020202020204" pitchFamily="34" charset="0"/>
                <a:ea typeface="Aptos" panose="020B0004020202020204" pitchFamily="34" charset="0"/>
              </a:rPr>
              <a:t> (</a:t>
            </a:r>
            <a:r>
              <a:rPr lang="en-US" sz="1800" u="sng" strike="noStrike" dirty="0">
                <a:effectLst/>
                <a:latin typeface="Aptos" panose="020B0004020202020204" pitchFamily="34" charset="0"/>
                <a:ea typeface="Aptos" panose="020B0004020202020204" pitchFamily="34" charset="0"/>
                <a:hlinkClick r:id="rId12"/>
              </a:rPr>
              <a:t>awinnor@pattanpgh.net</a:t>
            </a:r>
            <a:r>
              <a:rPr lang="en-US" sz="1800" dirty="0">
                <a:effectLst/>
                <a:latin typeface="Aptos" panose="020B0004020202020204" pitchFamily="34" charset="0"/>
                <a:ea typeface="Aptos" panose="020B0004020202020204" pitchFamily="34" charset="0"/>
              </a:rPr>
              <a:t>)</a:t>
            </a:r>
          </a:p>
          <a:p>
            <a:r>
              <a:rPr lang="en-US" sz="1800" i="1" dirty="0">
                <a:effectLst/>
                <a:latin typeface="Aptos" panose="020B0004020202020204" pitchFamily="34" charset="0"/>
                <a:ea typeface="Aptos" panose="020B0004020202020204" pitchFamily="34" charset="0"/>
              </a:rPr>
              <a:t>*Denotes </a:t>
            </a:r>
            <a:r>
              <a:rPr lang="en-US" sz="1800" i="1" dirty="0" err="1">
                <a:effectLst/>
                <a:latin typeface="Aptos" panose="020B0004020202020204" pitchFamily="34" charset="0"/>
                <a:ea typeface="Aptos" panose="020B0004020202020204" pitchFamily="34" charset="0"/>
              </a:rPr>
              <a:t>PaTTAN</a:t>
            </a:r>
            <a:r>
              <a:rPr lang="en-US" sz="1800" i="1" dirty="0">
                <a:effectLst/>
                <a:latin typeface="Aptos" panose="020B0004020202020204" pitchFamily="34" charset="0"/>
                <a:ea typeface="Aptos" panose="020B0004020202020204" pitchFamily="34" charset="0"/>
              </a:rPr>
              <a:t> Office Lead</a:t>
            </a:r>
            <a:r>
              <a:rPr lang="en-US" sz="1800" dirty="0">
                <a:effectLst/>
                <a:latin typeface="Aptos" panose="020B0004020202020204" pitchFamily="34" charset="0"/>
                <a:ea typeface="Aptos" panose="020B0004020202020204" pitchFamily="34" charset="0"/>
              </a:rPr>
              <a:t> </a:t>
            </a:r>
            <a:r>
              <a:rPr lang="en-US" sz="1800" dirty="0">
                <a:effectLst/>
                <a:latin typeface="Aptos" panose="020B0004020202020204" pitchFamily="34" charset="0"/>
                <a:ea typeface="Times New Roman" panose="02020603050405020304" pitchFamily="18" charset="0"/>
              </a:rPr>
              <a:t>  </a:t>
            </a:r>
            <a:endParaRPr lang="en-US" sz="1800" dirty="0">
              <a:latin typeface="Aptos" panose="020B0004020202020204" pitchFamily="34" charset="0"/>
            </a:endParaRPr>
          </a:p>
        </p:txBody>
      </p:sp>
      <p:sp>
        <p:nvSpPr>
          <p:cNvPr id="13" name="Rectangle 12">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all center">
            <a:extLst>
              <a:ext uri="{FF2B5EF4-FFF2-40B4-BE49-F238E27FC236}">
                <a16:creationId xmlns:a16="http://schemas.microsoft.com/office/drawing/2014/main" id="{5B98C3CD-5778-B077-514D-89F5F8430D6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24191" y="1700246"/>
            <a:ext cx="3452192" cy="3452192"/>
          </a:xfrm>
          <a:prstGeom prst="rect">
            <a:avLst/>
          </a:prstGeom>
        </p:spPr>
      </p:pic>
      <p:sp>
        <p:nvSpPr>
          <p:cNvPr id="4" name="Date Placeholder 3">
            <a:extLst>
              <a:ext uri="{FF2B5EF4-FFF2-40B4-BE49-F238E27FC236}">
                <a16:creationId xmlns:a16="http://schemas.microsoft.com/office/drawing/2014/main" id="{8570D53E-C418-9BFE-8D8C-7690C2524C62}"/>
              </a:ext>
            </a:extLst>
          </p:cNvPr>
          <p:cNvSpPr>
            <a:spLocks noGrp="1"/>
          </p:cNvSpPr>
          <p:nvPr>
            <p:ph type="dt" sz="half" idx="10"/>
          </p:nvPr>
        </p:nvSpPr>
        <p:spPr>
          <a:xfrm>
            <a:off x="838200" y="6356350"/>
            <a:ext cx="2743200" cy="365125"/>
          </a:xfrm>
        </p:spPr>
        <p:txBody>
          <a:bodyPr>
            <a:normAutofit/>
          </a:bodyPr>
          <a:lstStyle/>
          <a:p>
            <a:pPr>
              <a:spcAft>
                <a:spcPts val="600"/>
              </a:spcAft>
            </a:pPr>
            <a:fld id="{A1DC029C-5B17-409B-86F2-A65FE5BE79A1}" type="datetime1">
              <a:rPr lang="en-US" smtClean="0"/>
              <a:pPr>
                <a:spcAft>
                  <a:spcPts val="600"/>
                </a:spcAft>
              </a:pPr>
              <a:t>8/14/2024</a:t>
            </a:fld>
            <a:endParaRPr lang="en-US"/>
          </a:p>
        </p:txBody>
      </p:sp>
      <p:sp>
        <p:nvSpPr>
          <p:cNvPr id="5" name="Slide Number Placeholder 4">
            <a:extLst>
              <a:ext uri="{FF2B5EF4-FFF2-40B4-BE49-F238E27FC236}">
                <a16:creationId xmlns:a16="http://schemas.microsoft.com/office/drawing/2014/main" id="{EBA5B55C-6608-B466-9D84-ABC0A7202AC3}"/>
              </a:ext>
            </a:extLst>
          </p:cNvPr>
          <p:cNvSpPr>
            <a:spLocks noGrp="1"/>
          </p:cNvSpPr>
          <p:nvPr>
            <p:ph type="sldNum" sz="quarter" idx="12"/>
          </p:nvPr>
        </p:nvSpPr>
        <p:spPr>
          <a:xfrm>
            <a:off x="8610600" y="6356350"/>
            <a:ext cx="2743200" cy="365125"/>
          </a:xfrm>
        </p:spPr>
        <p:txBody>
          <a:bodyPr>
            <a:normAutofit/>
          </a:bodyPr>
          <a:lstStyle/>
          <a:p>
            <a:pPr>
              <a:spcAft>
                <a:spcPts val="600"/>
              </a:spcAft>
            </a:pPr>
            <a:fld id="{B24F5015-3417-4B27-A586-E4CCF4D77832}" type="slidenum">
              <a:rPr lang="en-US" smtClean="0"/>
              <a:pPr>
                <a:spcAft>
                  <a:spcPts val="600"/>
                </a:spcAft>
              </a:pPr>
              <a:t>31</a:t>
            </a:fld>
            <a:endParaRPr lang="en-US"/>
          </a:p>
        </p:txBody>
      </p:sp>
    </p:spTree>
    <p:extLst>
      <p:ext uri="{BB962C8B-B14F-4D97-AF65-F5344CB8AC3E}">
        <p14:creationId xmlns:p14="http://schemas.microsoft.com/office/powerpoint/2010/main" val="2506238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167A-319B-4747-B9E6-BD9547AA35A7}"/>
              </a:ext>
            </a:extLst>
          </p:cNvPr>
          <p:cNvSpPr>
            <a:spLocks noGrp="1"/>
          </p:cNvSpPr>
          <p:nvPr>
            <p:ph type="title"/>
          </p:nvPr>
        </p:nvSpPr>
        <p:spPr/>
        <p:txBody>
          <a:bodyPr/>
          <a:lstStyle/>
          <a:p>
            <a:r>
              <a:rPr lang="en-US" dirty="0"/>
              <a:t>Contact/Mission</a:t>
            </a:r>
          </a:p>
        </p:txBody>
      </p:sp>
      <p:sp>
        <p:nvSpPr>
          <p:cNvPr id="3" name="Content Placeholder 2">
            <a:extLst>
              <a:ext uri="{FF2B5EF4-FFF2-40B4-BE49-F238E27FC236}">
                <a16:creationId xmlns:a16="http://schemas.microsoft.com/office/drawing/2014/main" id="{9491081C-A9F3-80A2-39FD-D7B0DF8AD679}"/>
              </a:ext>
            </a:extLst>
          </p:cNvPr>
          <p:cNvSpPr>
            <a:spLocks noGrp="1"/>
          </p:cNvSpPr>
          <p:nvPr>
            <p:ph idx="1"/>
          </p:nvPr>
        </p:nvSpPr>
        <p:spPr/>
        <p:txBody>
          <a:bodyPr/>
          <a:lstStyle/>
          <a:p>
            <a:pPr marL="0" indent="0">
              <a:buNone/>
            </a:pPr>
            <a:r>
              <a:rPr lang="en-US" altLang="en-US" dirty="0">
                <a:solidFill>
                  <a:srgbClr val="000000"/>
                </a:solidFill>
                <a:latin typeface="Arial" panose="020B0604020202020204" pitchFamily="34" charset="0"/>
                <a:ea typeface="Verdana" pitchFamily="34" charset="0"/>
                <a:cs typeface="Arial" panose="020B0604020202020204" pitchFamily="34" charset="0"/>
              </a:rPr>
              <a:t>For more information on the (the topic of the presentation) please visit PDE’s website at </a:t>
            </a:r>
            <a:r>
              <a:rPr lang="en-US" altLang="en-US" u="sng" dirty="0">
                <a:solidFill>
                  <a:srgbClr val="0000FF"/>
                </a:solidFill>
                <a:latin typeface="Arial" panose="020B0604020202020204" pitchFamily="34" charset="0"/>
                <a:ea typeface="Verdana" pitchFamily="34" charset="0"/>
                <a:cs typeface="Arial" panose="020B0604020202020204" pitchFamily="34" charset="0"/>
                <a:hlinkClick r:id="rId2"/>
              </a:rPr>
              <a:t>www.education.pa.gov</a:t>
            </a:r>
            <a:endParaRPr lang="en-US" altLang="en-US" u="sng" dirty="0">
              <a:solidFill>
                <a:srgbClr val="0000FF"/>
              </a:solidFill>
              <a:latin typeface="Arial" panose="020B0604020202020204" pitchFamily="34" charset="0"/>
              <a:ea typeface="Verdana" pitchFamily="34" charset="0"/>
              <a:cs typeface="Arial" panose="020B060402020202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055C0541-7B26-1786-973A-5983C6D63D3A}"/>
              </a:ext>
            </a:extLst>
          </p:cNvPr>
          <p:cNvSpPr>
            <a:spLocks noGrp="1"/>
          </p:cNvSpPr>
          <p:nvPr>
            <p:ph type="dt" sz="half" idx="10"/>
          </p:nvPr>
        </p:nvSpPr>
        <p:spPr/>
        <p:txBody>
          <a:bodyPr/>
          <a:lstStyle/>
          <a:p>
            <a:fld id="{8BFD4896-482F-4304-B07B-9DA00812ABB5}" type="datetime1">
              <a:rPr lang="en-US" smtClean="0"/>
              <a:t>8/14/2024</a:t>
            </a:fld>
            <a:endParaRPr lang="en-US" dirty="0"/>
          </a:p>
        </p:txBody>
      </p:sp>
      <p:sp>
        <p:nvSpPr>
          <p:cNvPr id="5" name="Slide Number Placeholder 4">
            <a:extLst>
              <a:ext uri="{FF2B5EF4-FFF2-40B4-BE49-F238E27FC236}">
                <a16:creationId xmlns:a16="http://schemas.microsoft.com/office/drawing/2014/main" id="{EAFEF462-6E37-636A-3EAC-7B7A58832872}"/>
              </a:ext>
            </a:extLst>
          </p:cNvPr>
          <p:cNvSpPr>
            <a:spLocks noGrp="1"/>
          </p:cNvSpPr>
          <p:nvPr>
            <p:ph type="sldNum" sz="quarter" idx="12"/>
          </p:nvPr>
        </p:nvSpPr>
        <p:spPr/>
        <p:txBody>
          <a:bodyPr/>
          <a:lstStyle/>
          <a:p>
            <a:fld id="{B24F5015-3417-4B27-A586-E4CCF4D77832}" type="slidenum">
              <a:rPr lang="en-US" smtClean="0"/>
              <a:t>32</a:t>
            </a:fld>
            <a:endParaRPr lang="en-US" dirty="0"/>
          </a:p>
        </p:txBody>
      </p:sp>
    </p:spTree>
    <p:extLst>
      <p:ext uri="{BB962C8B-B14F-4D97-AF65-F5344CB8AC3E}">
        <p14:creationId xmlns:p14="http://schemas.microsoft.com/office/powerpoint/2010/main" val="288516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4066-36E4-B174-25A4-529CEA8222C0}"/>
              </a:ext>
            </a:extLst>
          </p:cNvPr>
          <p:cNvSpPr>
            <a:spLocks noGrp="1"/>
          </p:cNvSpPr>
          <p:nvPr>
            <p:ph type="title"/>
          </p:nvPr>
        </p:nvSpPr>
        <p:spPr/>
        <p:txBody>
          <a:bodyPr/>
          <a:lstStyle/>
          <a:p>
            <a:r>
              <a:rPr lang="en-US" dirty="0">
                <a:solidFill>
                  <a:srgbClr val="FF0000"/>
                </a:solidFill>
              </a:rPr>
              <a:t>What’s New for 24-25</a:t>
            </a:r>
            <a:r>
              <a:rPr lang="en-US" dirty="0"/>
              <a:t>….</a:t>
            </a:r>
          </a:p>
        </p:txBody>
      </p:sp>
      <p:sp>
        <p:nvSpPr>
          <p:cNvPr id="6" name="Text Placeholder 5">
            <a:extLst>
              <a:ext uri="{FF2B5EF4-FFF2-40B4-BE49-F238E27FC236}">
                <a16:creationId xmlns:a16="http://schemas.microsoft.com/office/drawing/2014/main" id="{9DAE3027-8C00-4A5A-9D67-0C180CB60D13}"/>
              </a:ext>
            </a:extLst>
          </p:cNvPr>
          <p:cNvSpPr>
            <a:spLocks noGrp="1"/>
          </p:cNvSpPr>
          <p:nvPr>
            <p:ph type="body" idx="1"/>
          </p:nvPr>
        </p:nvSpPr>
        <p:spPr/>
        <p:txBody>
          <a:bodyPr/>
          <a:lstStyle/>
          <a:p>
            <a:r>
              <a:rPr lang="en-US" dirty="0"/>
              <a:t>2023-24</a:t>
            </a:r>
          </a:p>
        </p:txBody>
      </p:sp>
      <p:sp>
        <p:nvSpPr>
          <p:cNvPr id="7" name="Content Placeholder 6">
            <a:extLst>
              <a:ext uri="{FF2B5EF4-FFF2-40B4-BE49-F238E27FC236}">
                <a16:creationId xmlns:a16="http://schemas.microsoft.com/office/drawing/2014/main" id="{257E94E8-180C-68FB-3CFD-102000023130}"/>
              </a:ext>
            </a:extLst>
          </p:cNvPr>
          <p:cNvSpPr>
            <a:spLocks noGrp="1"/>
          </p:cNvSpPr>
          <p:nvPr>
            <p:ph sz="half" idx="2"/>
          </p:nvPr>
        </p:nvSpPr>
        <p:spPr>
          <a:ln>
            <a:solidFill>
              <a:schemeClr val="tx1"/>
            </a:solidFill>
          </a:ln>
        </p:spPr>
        <p:txBody>
          <a:bodyPr>
            <a:normAutofit lnSpcReduction="10000"/>
          </a:bodyPr>
          <a:lstStyle/>
          <a:p>
            <a:r>
              <a:rPr lang="en-US" dirty="0"/>
              <a:t>Science tested in grades 4,8,11</a:t>
            </a:r>
          </a:p>
          <a:p>
            <a:r>
              <a:rPr lang="en-US" dirty="0"/>
              <a:t>RTAT ‘Lessons Learned’ Module</a:t>
            </a:r>
          </a:p>
          <a:p>
            <a:r>
              <a:rPr lang="en-US" dirty="0"/>
              <a:t>Required data management training modules for ACs</a:t>
            </a:r>
          </a:p>
          <a:p>
            <a:r>
              <a:rPr lang="en-US" dirty="0"/>
              <a:t>BSE oversight and monitoring to address 1% and 95% compliance</a:t>
            </a:r>
          </a:p>
          <a:p>
            <a:endParaRPr lang="en-US" dirty="0"/>
          </a:p>
          <a:p>
            <a:endParaRPr lang="en-US" dirty="0"/>
          </a:p>
          <a:p>
            <a:endParaRPr lang="en-US" dirty="0"/>
          </a:p>
        </p:txBody>
      </p:sp>
      <p:sp>
        <p:nvSpPr>
          <p:cNvPr id="8" name="Text Placeholder 7">
            <a:extLst>
              <a:ext uri="{FF2B5EF4-FFF2-40B4-BE49-F238E27FC236}">
                <a16:creationId xmlns:a16="http://schemas.microsoft.com/office/drawing/2014/main" id="{7E0E6B74-1BFB-4897-5BB2-9F130A18203F}"/>
              </a:ext>
            </a:extLst>
          </p:cNvPr>
          <p:cNvSpPr>
            <a:spLocks noGrp="1"/>
          </p:cNvSpPr>
          <p:nvPr>
            <p:ph type="body" sz="quarter" idx="3"/>
          </p:nvPr>
        </p:nvSpPr>
        <p:spPr/>
        <p:txBody>
          <a:bodyPr/>
          <a:lstStyle/>
          <a:p>
            <a:r>
              <a:rPr lang="en-US" dirty="0"/>
              <a:t>2024-25</a:t>
            </a:r>
          </a:p>
        </p:txBody>
      </p:sp>
      <p:sp>
        <p:nvSpPr>
          <p:cNvPr id="9" name="Content Placeholder 8">
            <a:extLst>
              <a:ext uri="{FF2B5EF4-FFF2-40B4-BE49-F238E27FC236}">
                <a16:creationId xmlns:a16="http://schemas.microsoft.com/office/drawing/2014/main" id="{7F200884-B54A-401B-7C53-1FE777B0E88C}"/>
              </a:ext>
            </a:extLst>
          </p:cNvPr>
          <p:cNvSpPr>
            <a:spLocks noGrp="1"/>
          </p:cNvSpPr>
          <p:nvPr>
            <p:ph sz="quarter" idx="4"/>
          </p:nvPr>
        </p:nvSpPr>
        <p:spPr>
          <a:ln>
            <a:solidFill>
              <a:schemeClr val="tx1"/>
            </a:solidFill>
          </a:ln>
        </p:spPr>
        <p:txBody>
          <a:bodyPr>
            <a:normAutofit lnSpcReduction="10000"/>
          </a:bodyPr>
          <a:lstStyle/>
          <a:p>
            <a:r>
              <a:rPr lang="en-US" dirty="0"/>
              <a:t>Science tested in grades </a:t>
            </a:r>
            <a:r>
              <a:rPr lang="en-US" dirty="0">
                <a:solidFill>
                  <a:srgbClr val="FF0000"/>
                </a:solidFill>
              </a:rPr>
              <a:t>5</a:t>
            </a:r>
            <a:r>
              <a:rPr lang="en-US" dirty="0"/>
              <a:t>,8,11</a:t>
            </a:r>
          </a:p>
          <a:p>
            <a:r>
              <a:rPr lang="en-US" dirty="0"/>
              <a:t>RTAT ‘PASA Eligibility’  Module</a:t>
            </a:r>
          </a:p>
          <a:p>
            <a:r>
              <a:rPr lang="en-US" dirty="0"/>
              <a:t>Data Management Padlet resource</a:t>
            </a:r>
          </a:p>
          <a:p>
            <a:r>
              <a:rPr lang="en-US" dirty="0"/>
              <a:t>Increased oversight and monitoring for LEAs who do not meet 1% and 95% targets</a:t>
            </a:r>
          </a:p>
          <a:p>
            <a:endParaRPr lang="en-US" dirty="0"/>
          </a:p>
        </p:txBody>
      </p:sp>
      <p:sp>
        <p:nvSpPr>
          <p:cNvPr id="4" name="Date Placeholder 3">
            <a:extLst>
              <a:ext uri="{FF2B5EF4-FFF2-40B4-BE49-F238E27FC236}">
                <a16:creationId xmlns:a16="http://schemas.microsoft.com/office/drawing/2014/main" id="{1A77EF38-4DE1-EED4-A853-4F2B5CB59DBE}"/>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3C01C991-9DF3-32AE-6F3C-1851F93599B4}"/>
              </a:ext>
            </a:extLst>
          </p:cNvPr>
          <p:cNvSpPr>
            <a:spLocks noGrp="1"/>
          </p:cNvSpPr>
          <p:nvPr>
            <p:ph type="sldNum" sz="quarter" idx="12"/>
          </p:nvPr>
        </p:nvSpPr>
        <p:spPr/>
        <p:txBody>
          <a:bodyPr/>
          <a:lstStyle/>
          <a:p>
            <a:fld id="{B24F5015-3417-4B27-A586-E4CCF4D77832}" type="slidenum">
              <a:rPr lang="en-US" smtClean="0"/>
              <a:t>4</a:t>
            </a:fld>
            <a:endParaRPr lang="en-US"/>
          </a:p>
        </p:txBody>
      </p:sp>
    </p:spTree>
    <p:extLst>
      <p:ext uri="{BB962C8B-B14F-4D97-AF65-F5344CB8AC3E}">
        <p14:creationId xmlns:p14="http://schemas.microsoft.com/office/powerpoint/2010/main" val="319901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C226B-2DD5-4EB5-8989-6FF9FEF38EBE}"/>
              </a:ext>
            </a:extLst>
          </p:cNvPr>
          <p:cNvSpPr>
            <a:spLocks noGrp="1"/>
          </p:cNvSpPr>
          <p:nvPr>
            <p:ph type="title"/>
          </p:nvPr>
        </p:nvSpPr>
        <p:spPr/>
        <p:txBody>
          <a:bodyPr vert="horz" lIns="91440" tIns="45720" rIns="91440" bIns="45720" rtlCol="0" anchor="b">
            <a:normAutofit/>
          </a:bodyPr>
          <a:lstStyle/>
          <a:p>
            <a:pPr>
              <a:lnSpc>
                <a:spcPct val="90000"/>
              </a:lnSpc>
            </a:pPr>
            <a:r>
              <a:rPr lang="en-US" sz="4600" dirty="0"/>
              <a:t>WHO ARE THE STUDENTS?</a:t>
            </a:r>
            <a:br>
              <a:rPr lang="en-US" sz="4600" dirty="0"/>
            </a:br>
            <a:endParaRPr lang="en-US" sz="4600" dirty="0"/>
          </a:p>
        </p:txBody>
      </p:sp>
      <p:sp>
        <p:nvSpPr>
          <p:cNvPr id="9" name="Text Placeholder 8">
            <a:extLst>
              <a:ext uri="{FF2B5EF4-FFF2-40B4-BE49-F238E27FC236}">
                <a16:creationId xmlns:a16="http://schemas.microsoft.com/office/drawing/2014/main" id="{E4046CCE-FC1E-4B44-A8AF-97072519DC1B}"/>
              </a:ext>
            </a:extLst>
          </p:cNvPr>
          <p:cNvSpPr>
            <a:spLocks noGrp="1"/>
          </p:cNvSpPr>
          <p:nvPr>
            <p:ph type="body" idx="1"/>
          </p:nvPr>
        </p:nvSpPr>
        <p:spPr/>
        <p:txBody>
          <a:bodyPr vert="horz" lIns="91440" tIns="45720" rIns="91440" bIns="45720" rtlCol="0" anchor="t">
            <a:normAutofit/>
          </a:bodyPr>
          <a:lstStyle/>
          <a:p>
            <a:r>
              <a:rPr lang="en-US" sz="2100" dirty="0"/>
              <a:t>PASA DLM Eligibility </a:t>
            </a:r>
          </a:p>
          <a:p>
            <a:r>
              <a:rPr lang="en-US" sz="2100" dirty="0"/>
              <a:t>Decision-Making</a:t>
            </a:r>
          </a:p>
        </p:txBody>
      </p:sp>
      <p:pic>
        <p:nvPicPr>
          <p:cNvPr id="8" name="Picture Placeholder 7" descr="A picture containing child, person, child, indoor">
            <a:extLst>
              <a:ext uri="{FF2B5EF4-FFF2-40B4-BE49-F238E27FC236}">
                <a16:creationId xmlns:a16="http://schemas.microsoft.com/office/drawing/2014/main" id="{9C1BFBEA-BC73-4877-9E70-5D217C7A7CD3}"/>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tretch/>
        </p:blipFill>
        <p:spPr>
          <a:xfrm>
            <a:off x="7864928" y="4067967"/>
            <a:ext cx="3495221" cy="2046545"/>
          </a:xfrm>
          <a:prstGeom prst="rect">
            <a:avLst/>
          </a:prstGeom>
        </p:spPr>
      </p:pic>
    </p:spTree>
    <p:extLst>
      <p:ext uri="{BB962C8B-B14F-4D97-AF65-F5344CB8AC3E}">
        <p14:creationId xmlns:p14="http://schemas.microsoft.com/office/powerpoint/2010/main" val="254234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5DA6DC2-B7B3-4B41-A10A-7629E7A6F5C8}"/>
              </a:ext>
            </a:extLst>
          </p:cNvPr>
          <p:cNvSpPr>
            <a:spLocks noGrp="1"/>
          </p:cNvSpPr>
          <p:nvPr>
            <p:ph type="title"/>
          </p:nvPr>
        </p:nvSpPr>
        <p:spPr>
          <a:xfrm>
            <a:off x="839788" y="457200"/>
            <a:ext cx="4152023" cy="1600200"/>
          </a:xfrm>
        </p:spPr>
        <p:txBody>
          <a:bodyPr>
            <a:normAutofit/>
          </a:bodyPr>
          <a:lstStyle/>
          <a:p>
            <a:pPr eaLnBrk="1" hangingPunct="1"/>
            <a:r>
              <a:rPr lang="en-US" altLang="en-US" sz="4400" dirty="0"/>
              <a:t>PASA Eligibility Criteria</a:t>
            </a:r>
          </a:p>
        </p:txBody>
      </p:sp>
      <p:sp>
        <p:nvSpPr>
          <p:cNvPr id="2" name="Text Placeholder 1">
            <a:extLst>
              <a:ext uri="{FF2B5EF4-FFF2-40B4-BE49-F238E27FC236}">
                <a16:creationId xmlns:a16="http://schemas.microsoft.com/office/drawing/2014/main" id="{0FD3BCFB-EABD-3526-CF50-1C1B8F8D6671}"/>
              </a:ext>
            </a:extLst>
          </p:cNvPr>
          <p:cNvSpPr>
            <a:spLocks noGrp="1"/>
          </p:cNvSpPr>
          <p:nvPr>
            <p:ph type="body" sz="half" idx="2"/>
          </p:nvPr>
        </p:nvSpPr>
        <p:spPr>
          <a:xfrm>
            <a:off x="839787" y="2057399"/>
            <a:ext cx="4912849" cy="4060371"/>
          </a:xfrm>
        </p:spPr>
        <p:txBody>
          <a:bodyPr>
            <a:normAutofit fontScale="77500" lnSpcReduction="20000"/>
          </a:bodyPr>
          <a:lstStyle/>
          <a:p>
            <a:pPr marL="342900" indent="-342900">
              <a:lnSpc>
                <a:spcPct val="100000"/>
              </a:lnSpc>
              <a:buFont typeface="Arial" panose="020B0604020202020204" pitchFamily="34" charset="0"/>
              <a:buChar char="•"/>
              <a:defRPr/>
            </a:pPr>
            <a:r>
              <a:rPr lang="en-US" sz="3400" dirty="0"/>
              <a:t>PASA Eligibility Criteria: Decision-Making Companion Tool is the resource that IEP teams are </a:t>
            </a:r>
            <a:r>
              <a:rPr lang="en-US" sz="3400" u="sng" dirty="0"/>
              <a:t>required</a:t>
            </a:r>
            <a:r>
              <a:rPr lang="en-US" sz="3400" dirty="0"/>
              <a:t> to use when determining eligibility for participation in the PASA.  </a:t>
            </a:r>
          </a:p>
          <a:p>
            <a:pPr marL="342900" indent="-342900">
              <a:lnSpc>
                <a:spcPct val="100000"/>
              </a:lnSpc>
              <a:buFont typeface="Arial" panose="020B0604020202020204" pitchFamily="34" charset="0"/>
              <a:buChar char="•"/>
              <a:defRPr/>
            </a:pPr>
            <a:r>
              <a:rPr lang="en-US" sz="3400" dirty="0">
                <a:hlinkClick r:id="rId3"/>
              </a:rPr>
              <a:t>PASA Eligibility Criteria </a:t>
            </a:r>
            <a:r>
              <a:rPr lang="en-US" sz="3400" dirty="0"/>
              <a:t>is available on the PDE website.</a:t>
            </a:r>
          </a:p>
          <a:p>
            <a:pPr marL="342900" indent="-342900">
              <a:lnSpc>
                <a:spcPct val="100000"/>
              </a:lnSpc>
              <a:buFont typeface="Arial" panose="020B0604020202020204" pitchFamily="34" charset="0"/>
              <a:buChar char="•"/>
              <a:defRPr/>
            </a:pPr>
            <a:r>
              <a:rPr lang="en-US" sz="3400" dirty="0"/>
              <a:t>Coming Soon…A Quick </a:t>
            </a:r>
            <a:r>
              <a:rPr lang="en-US" sz="3400" dirty="0">
                <a:hlinkClick r:id="rId4"/>
              </a:rPr>
              <a:t>PASA</a:t>
            </a:r>
            <a:r>
              <a:rPr lang="en-US" sz="3400" dirty="0"/>
              <a:t> Eligibility Criteria Video</a:t>
            </a:r>
          </a:p>
          <a:p>
            <a:pPr marL="342900" indent="-342900">
              <a:lnSpc>
                <a:spcPct val="100000"/>
              </a:lnSpc>
              <a:buFont typeface="Arial" panose="020B0604020202020204" pitchFamily="34" charset="0"/>
              <a:buChar char="•"/>
              <a:defRPr/>
            </a:pPr>
            <a:endParaRPr lang="en-US" sz="2600" dirty="0">
              <a:solidFill>
                <a:srgbClr val="FF0000"/>
              </a:solidFill>
            </a:endParaRPr>
          </a:p>
          <a:p>
            <a:endParaRPr lang="en-US" dirty="0"/>
          </a:p>
        </p:txBody>
      </p:sp>
      <p:sp>
        <p:nvSpPr>
          <p:cNvPr id="3" name="Content Placeholder 2" descr="Picture of PASA Eligibility Criteria: Decision Making Companion Tool">
            <a:extLst>
              <a:ext uri="{FF2B5EF4-FFF2-40B4-BE49-F238E27FC236}">
                <a16:creationId xmlns:a16="http://schemas.microsoft.com/office/drawing/2014/main" id="{F252BAFF-0AEC-4EB5-BC3A-0BD06BDB9713}"/>
              </a:ext>
            </a:extLst>
          </p:cNvPr>
          <p:cNvSpPr>
            <a:spLocks noGrp="1"/>
          </p:cNvSpPr>
          <p:nvPr>
            <p:ph idx="1"/>
          </p:nvPr>
        </p:nvSpPr>
        <p:spPr>
          <a:xfrm>
            <a:off x="6498771" y="987426"/>
            <a:ext cx="4856616" cy="4607832"/>
          </a:xfrm>
        </p:spPr>
        <p:txBody>
          <a:bodyPr rtlCol="0">
            <a:normAutofit/>
          </a:bodyPr>
          <a:lstStyle/>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p:txBody>
      </p:sp>
      <p:pic>
        <p:nvPicPr>
          <p:cNvPr id="7" name="Content Placeholder 6" descr="Picture of PASA Eligibility Criteria: Decision Making Companion Tool">
            <a:extLst>
              <a:ext uri="{FF2B5EF4-FFF2-40B4-BE49-F238E27FC236}">
                <a16:creationId xmlns:a16="http://schemas.microsoft.com/office/drawing/2014/main" id="{5C511CC3-A7E8-28D0-F339-EDCCD284A276}"/>
              </a:ext>
            </a:extLst>
          </p:cNvPr>
          <p:cNvPicPr>
            <a:picLocks noGrp="1" noChangeAspect="1" noChangeArrowheads="1"/>
          </p:cNvPicPr>
          <p:nvPr>
            <p:ph idx="4294967295"/>
          </p:nvPr>
        </p:nvPicPr>
        <p:blipFill rotWithShape="1">
          <a:blip r:embed="rId5">
            <a:extLst>
              <a:ext uri="{28A0092B-C50C-407E-A947-70E740481C1C}">
                <a14:useLocalDpi xmlns:a14="http://schemas.microsoft.com/office/drawing/2010/main" val="0"/>
              </a:ext>
            </a:extLst>
          </a:blip>
          <a:srcRect l="2328" r="2696" b="-6"/>
          <a:stretch/>
        </p:blipFill>
        <p:spPr>
          <a:xfrm>
            <a:off x="5945601" y="1131612"/>
            <a:ext cx="2664999" cy="3522747"/>
          </a:xfrm>
          <a:prstGeom prst="rect">
            <a:avLst/>
          </a:prstGeom>
        </p:spPr>
      </p:pic>
      <p:pic>
        <p:nvPicPr>
          <p:cNvPr id="8" name="Content Placeholder 7" descr="Picture of PASA Eligibility Criteria: Decision Making Companion Tool">
            <a:extLst>
              <a:ext uri="{FF2B5EF4-FFF2-40B4-BE49-F238E27FC236}">
                <a16:creationId xmlns:a16="http://schemas.microsoft.com/office/drawing/2014/main" id="{192EADDB-22B1-8901-2545-CB602B03BFC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066"/>
          <a:stretch/>
        </p:blipFill>
        <p:spPr>
          <a:xfrm>
            <a:off x="8801977" y="2642615"/>
            <a:ext cx="2360446" cy="3119497"/>
          </a:xfrm>
          <a:prstGeom prst="rect">
            <a:avLst/>
          </a:prstGeom>
        </p:spPr>
      </p:pic>
      <p:sp>
        <p:nvSpPr>
          <p:cNvPr id="79876" name="Date Placeholder 3">
            <a:extLst>
              <a:ext uri="{FF2B5EF4-FFF2-40B4-BE49-F238E27FC236}">
                <a16:creationId xmlns:a16="http://schemas.microsoft.com/office/drawing/2014/main" id="{DA1B440D-5904-45BE-9484-5C80D52C86EE}"/>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E3D96F2C-CE13-4678-8083-94D19CC44963}" type="datetime1">
              <a:rPr lang="en-US" altLang="en-US" sz="1200">
                <a:solidFill>
                  <a:srgbClr val="898989"/>
                </a:solidFill>
                <a:latin typeface="Calibri" panose="020F0502020204030204" pitchFamily="34" charset="0"/>
              </a:rPr>
              <a:pPr eaLnBrk="1" hangingPunct="1">
                <a:spcBef>
                  <a:spcPct val="0"/>
                </a:spcBef>
                <a:buFontTx/>
                <a:buNone/>
              </a:pPr>
              <a:t>8/14/2024</a:t>
            </a:fld>
            <a:endParaRPr lang="en-US" altLang="en-US" sz="1200" dirty="0">
              <a:solidFill>
                <a:srgbClr val="898989"/>
              </a:solidFill>
              <a:latin typeface="Calibri" panose="020F0502020204030204" pitchFamily="34" charset="0"/>
            </a:endParaRPr>
          </a:p>
        </p:txBody>
      </p:sp>
      <p:sp>
        <p:nvSpPr>
          <p:cNvPr id="79877" name="Slide Number Placeholder 4">
            <a:extLst>
              <a:ext uri="{FF2B5EF4-FFF2-40B4-BE49-F238E27FC236}">
                <a16:creationId xmlns:a16="http://schemas.microsoft.com/office/drawing/2014/main" id="{5ACC4736-6329-4DAA-BEA7-62A9F4887B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A4A1997E-4E90-49E1-97C3-FE6595FA3D0A}" type="slidenum">
              <a:rPr lang="en-US" altLang="en-US" sz="1200">
                <a:solidFill>
                  <a:srgbClr val="898989"/>
                </a:solidFill>
                <a:latin typeface="Calibri" panose="020F0502020204030204" pitchFamily="34" charset="0"/>
              </a:rPr>
              <a:pPr eaLnBrk="1" hangingPunct="1">
                <a:spcBef>
                  <a:spcPct val="0"/>
                </a:spcBef>
                <a:buFontTx/>
                <a:buNone/>
              </a:pPr>
              <a:t>6</a:t>
            </a:fld>
            <a:endParaRPr lang="en-US" alt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97167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B68F-43E6-8898-72D8-68A3F8AC513B}"/>
              </a:ext>
            </a:extLst>
          </p:cNvPr>
          <p:cNvSpPr>
            <a:spLocks noGrp="1"/>
          </p:cNvSpPr>
          <p:nvPr>
            <p:ph type="title"/>
          </p:nvPr>
        </p:nvSpPr>
        <p:spPr/>
        <p:txBody>
          <a:bodyPr/>
          <a:lstStyle/>
          <a:p>
            <a:r>
              <a:rPr lang="en-US" dirty="0"/>
              <a:t>PASA Eligibility: </a:t>
            </a:r>
            <a:br>
              <a:rPr lang="en-US" dirty="0"/>
            </a:br>
            <a:r>
              <a:rPr lang="en-US" dirty="0"/>
              <a:t>What does the data say?</a:t>
            </a:r>
          </a:p>
        </p:txBody>
      </p:sp>
      <p:sp>
        <p:nvSpPr>
          <p:cNvPr id="4" name="Content Placeholder 3">
            <a:extLst>
              <a:ext uri="{FF2B5EF4-FFF2-40B4-BE49-F238E27FC236}">
                <a16:creationId xmlns:a16="http://schemas.microsoft.com/office/drawing/2014/main" id="{A8B2B79E-C77C-125D-2ED7-159BDEB3B492}"/>
              </a:ext>
            </a:extLst>
          </p:cNvPr>
          <p:cNvSpPr>
            <a:spLocks noGrp="1"/>
          </p:cNvSpPr>
          <p:nvPr>
            <p:ph sz="half" idx="1"/>
          </p:nvPr>
        </p:nvSpPr>
        <p:spPr>
          <a:xfrm>
            <a:off x="838199" y="1825625"/>
            <a:ext cx="6215743" cy="4351338"/>
          </a:xfrm>
        </p:spPr>
        <p:txBody>
          <a:bodyPr>
            <a:normAutofit/>
          </a:bodyPr>
          <a:lstStyle/>
          <a:p>
            <a:r>
              <a:rPr lang="en-US" dirty="0"/>
              <a:t>IEP teams must review each of the state’s 6 criteria and use </a:t>
            </a:r>
            <a:r>
              <a:rPr lang="en-US" u="sng" dirty="0"/>
              <a:t>student data</a:t>
            </a:r>
            <a:r>
              <a:rPr lang="en-US" dirty="0"/>
              <a:t> to support their answer to each of the questions. </a:t>
            </a:r>
          </a:p>
          <a:p>
            <a:r>
              <a:rPr lang="en-US" dirty="0"/>
              <a:t>The decision must be reviewed and properly documented in section IV of the IEP annually.</a:t>
            </a:r>
          </a:p>
          <a:p>
            <a:r>
              <a:rPr lang="en-US" dirty="0"/>
              <a:t>The IEP team cannot override the state defined criteria.</a:t>
            </a:r>
          </a:p>
        </p:txBody>
      </p:sp>
      <p:pic>
        <p:nvPicPr>
          <p:cNvPr id="26" name="Content Placeholder 25" descr="Check List">
            <a:extLst>
              <a:ext uri="{FF2B5EF4-FFF2-40B4-BE49-F238E27FC236}">
                <a16:creationId xmlns:a16="http://schemas.microsoft.com/office/drawing/2014/main" id="{FA1FCF0D-F623-4FC5-00A5-AE50A54C4DB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39743" y="2166256"/>
            <a:ext cx="3282837" cy="3282837"/>
          </a:xfrm>
          <a:prstGeom prst="rect">
            <a:avLst/>
          </a:prstGeom>
        </p:spPr>
      </p:pic>
      <p:sp>
        <p:nvSpPr>
          <p:cNvPr id="5" name="Date Placeholder 4">
            <a:extLst>
              <a:ext uri="{FF2B5EF4-FFF2-40B4-BE49-F238E27FC236}">
                <a16:creationId xmlns:a16="http://schemas.microsoft.com/office/drawing/2014/main" id="{4EDC518C-D554-D67E-E0C5-BC92D9E0A0DF}"/>
              </a:ext>
            </a:extLst>
          </p:cNvPr>
          <p:cNvSpPr>
            <a:spLocks noGrp="1"/>
          </p:cNvSpPr>
          <p:nvPr>
            <p:ph type="dt" sz="half" idx="10"/>
          </p:nvPr>
        </p:nvSpPr>
        <p:spPr/>
        <p:txBody>
          <a:bodyPr/>
          <a:lstStyle/>
          <a:p>
            <a:fld id="{956BFE5A-6E96-494B-BDD8-6F437FF9AB11}" type="datetime1">
              <a:rPr lang="en-US" smtClean="0"/>
              <a:t>8/14/2024</a:t>
            </a:fld>
            <a:endParaRPr lang="en-US"/>
          </a:p>
        </p:txBody>
      </p:sp>
      <p:sp>
        <p:nvSpPr>
          <p:cNvPr id="6" name="Slide Number Placeholder 5">
            <a:extLst>
              <a:ext uri="{FF2B5EF4-FFF2-40B4-BE49-F238E27FC236}">
                <a16:creationId xmlns:a16="http://schemas.microsoft.com/office/drawing/2014/main" id="{9375D7E6-61F4-F432-01A4-56C23264CB57}"/>
              </a:ext>
            </a:extLst>
          </p:cNvPr>
          <p:cNvSpPr>
            <a:spLocks noGrp="1"/>
          </p:cNvSpPr>
          <p:nvPr>
            <p:ph type="sldNum" sz="quarter" idx="12"/>
          </p:nvPr>
        </p:nvSpPr>
        <p:spPr/>
        <p:txBody>
          <a:bodyPr/>
          <a:lstStyle/>
          <a:p>
            <a:fld id="{B24F5015-3417-4B27-A586-E4CCF4D77832}" type="slidenum">
              <a:rPr lang="en-US" smtClean="0"/>
              <a:t>7</a:t>
            </a:fld>
            <a:endParaRPr lang="en-US"/>
          </a:p>
        </p:txBody>
      </p:sp>
    </p:spTree>
    <p:extLst>
      <p:ext uri="{BB962C8B-B14F-4D97-AF65-F5344CB8AC3E}">
        <p14:creationId xmlns:p14="http://schemas.microsoft.com/office/powerpoint/2010/main" val="60025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8E44-4349-7EAE-E5CB-937D57BA82FF}"/>
              </a:ext>
            </a:extLst>
          </p:cNvPr>
          <p:cNvSpPr>
            <a:spLocks noGrp="1"/>
          </p:cNvSpPr>
          <p:nvPr>
            <p:ph type="title"/>
          </p:nvPr>
        </p:nvSpPr>
        <p:spPr/>
        <p:txBody>
          <a:bodyPr/>
          <a:lstStyle/>
          <a:p>
            <a:r>
              <a:rPr lang="en-US" dirty="0"/>
              <a:t>PASA Eligibility Key Data Points </a:t>
            </a:r>
          </a:p>
        </p:txBody>
      </p:sp>
      <p:sp>
        <p:nvSpPr>
          <p:cNvPr id="4" name="Date Placeholder 3">
            <a:extLst>
              <a:ext uri="{FF2B5EF4-FFF2-40B4-BE49-F238E27FC236}">
                <a16:creationId xmlns:a16="http://schemas.microsoft.com/office/drawing/2014/main" id="{64CF13AC-E9A5-8952-12D6-63E742B2F946}"/>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B5A6E6A7-F4BC-5CB7-7B1F-086602C0949D}"/>
              </a:ext>
            </a:extLst>
          </p:cNvPr>
          <p:cNvSpPr>
            <a:spLocks noGrp="1"/>
          </p:cNvSpPr>
          <p:nvPr>
            <p:ph type="sldNum" sz="quarter" idx="12"/>
          </p:nvPr>
        </p:nvSpPr>
        <p:spPr/>
        <p:txBody>
          <a:bodyPr/>
          <a:lstStyle/>
          <a:p>
            <a:fld id="{B24F5015-3417-4B27-A586-E4CCF4D77832}" type="slidenum">
              <a:rPr lang="en-US" smtClean="0"/>
              <a:t>8</a:t>
            </a:fld>
            <a:endParaRPr lang="en-US"/>
          </a:p>
        </p:txBody>
      </p:sp>
      <p:graphicFrame>
        <p:nvGraphicFramePr>
          <p:cNvPr id="9" name="Content Placeholder 8">
            <a:extLst>
              <a:ext uri="{FF2B5EF4-FFF2-40B4-BE49-F238E27FC236}">
                <a16:creationId xmlns:a16="http://schemas.microsoft.com/office/drawing/2014/main" id="{9EE0EA15-9D3F-2522-FCCE-BCBCDB07BCFE}"/>
              </a:ext>
            </a:extLst>
          </p:cNvPr>
          <p:cNvGraphicFramePr>
            <a:graphicFrameLocks noGrp="1"/>
          </p:cNvGraphicFramePr>
          <p:nvPr>
            <p:ph idx="1"/>
            <p:extLst>
              <p:ext uri="{D42A27DB-BD31-4B8C-83A1-F6EECF244321}">
                <p14:modId xmlns:p14="http://schemas.microsoft.com/office/powerpoint/2010/main" val="634530211"/>
              </p:ext>
            </p:extLst>
          </p:nvPr>
        </p:nvGraphicFramePr>
        <p:xfrm>
          <a:off x="838200" y="1825625"/>
          <a:ext cx="10515600" cy="4485640"/>
        </p:xfrm>
        <a:graphic>
          <a:graphicData uri="http://schemas.openxmlformats.org/drawingml/2006/table">
            <a:tbl>
              <a:tblPr firstRow="1" bandRow="1">
                <a:tableStyleId>{5C22544A-7EE6-4342-B048-85BDC9FD1C3A}</a:tableStyleId>
              </a:tblPr>
              <a:tblGrid>
                <a:gridCol w="3015343">
                  <a:extLst>
                    <a:ext uri="{9D8B030D-6E8A-4147-A177-3AD203B41FA5}">
                      <a16:colId xmlns:a16="http://schemas.microsoft.com/office/drawing/2014/main" val="301241184"/>
                    </a:ext>
                  </a:extLst>
                </a:gridCol>
                <a:gridCol w="7500257">
                  <a:extLst>
                    <a:ext uri="{9D8B030D-6E8A-4147-A177-3AD203B41FA5}">
                      <a16:colId xmlns:a16="http://schemas.microsoft.com/office/drawing/2014/main" val="3637837312"/>
                    </a:ext>
                  </a:extLst>
                </a:gridCol>
              </a:tblGrid>
              <a:tr h="370840">
                <a:tc>
                  <a:txBody>
                    <a:bodyPr/>
                    <a:lstStyle/>
                    <a:p>
                      <a:r>
                        <a:rPr lang="en-US" dirty="0"/>
                        <a:t>Characteristic:</a:t>
                      </a:r>
                    </a:p>
                  </a:txBody>
                  <a:tcPr/>
                </a:tc>
                <a:tc>
                  <a:txBody>
                    <a:bodyPr/>
                    <a:lstStyle/>
                    <a:p>
                      <a:r>
                        <a:rPr lang="en-US" dirty="0"/>
                        <a:t>Typically Evidenced by:</a:t>
                      </a:r>
                    </a:p>
                  </a:txBody>
                  <a:tcPr/>
                </a:tc>
                <a:extLst>
                  <a:ext uri="{0D108BD9-81ED-4DB2-BD59-A6C34878D82A}">
                    <a16:rowId xmlns:a16="http://schemas.microsoft.com/office/drawing/2014/main" val="1692253500"/>
                  </a:ext>
                </a:extLst>
              </a:tr>
              <a:tr h="370840">
                <a:tc>
                  <a:txBody>
                    <a:bodyPr/>
                    <a:lstStyle/>
                    <a:p>
                      <a:r>
                        <a:rPr lang="en-US" dirty="0"/>
                        <a:t>Most significant cognitive disability</a:t>
                      </a:r>
                    </a:p>
                  </a:txBody>
                  <a:tcPr/>
                </a:tc>
                <a:tc>
                  <a:txBody>
                    <a:bodyPr/>
                    <a:lstStyle/>
                    <a:p>
                      <a:r>
                        <a:rPr lang="en-US" dirty="0"/>
                        <a:t>IQ of 2.5 or more standard deviations below the mean (i.e.,63) or lower.</a:t>
                      </a:r>
                    </a:p>
                    <a:p>
                      <a:r>
                        <a:rPr lang="en-US" dirty="0"/>
                        <a:t>‘Red flag’ primary disability categories do not meet the definition.</a:t>
                      </a:r>
                    </a:p>
                  </a:txBody>
                  <a:tcPr/>
                </a:tc>
                <a:extLst>
                  <a:ext uri="{0D108BD9-81ED-4DB2-BD59-A6C34878D82A}">
                    <a16:rowId xmlns:a16="http://schemas.microsoft.com/office/drawing/2014/main" val="120024841"/>
                  </a:ext>
                </a:extLst>
              </a:tr>
              <a:tr h="370840">
                <a:tc>
                  <a:txBody>
                    <a:bodyPr/>
                    <a:lstStyle/>
                    <a:p>
                      <a:r>
                        <a:rPr lang="en-US" dirty="0"/>
                        <a:t>Severe adaptive behavior deficits</a:t>
                      </a:r>
                    </a:p>
                  </a:txBody>
                  <a:tcPr/>
                </a:tc>
                <a:tc>
                  <a:txBody>
                    <a:bodyPr/>
                    <a:lstStyle/>
                    <a:p>
                      <a:r>
                        <a:rPr lang="en-US" dirty="0"/>
                        <a:t>Scores in lowest possible range on multiple or all adaptive behavior rating scale measures</a:t>
                      </a:r>
                    </a:p>
                  </a:txBody>
                  <a:tcPr/>
                </a:tc>
                <a:extLst>
                  <a:ext uri="{0D108BD9-81ED-4DB2-BD59-A6C34878D82A}">
                    <a16:rowId xmlns:a16="http://schemas.microsoft.com/office/drawing/2014/main" val="1970049574"/>
                  </a:ext>
                </a:extLst>
              </a:tr>
              <a:tr h="370840">
                <a:tc>
                  <a:txBody>
                    <a:bodyPr/>
                    <a:lstStyle/>
                    <a:p>
                      <a:r>
                        <a:rPr lang="en-US" dirty="0"/>
                        <a:t>Extensive supports inside and outside of school</a:t>
                      </a:r>
                    </a:p>
                  </a:txBody>
                  <a:tcPr/>
                </a:tc>
                <a:tc>
                  <a:txBody>
                    <a:bodyPr/>
                    <a:lstStyle/>
                    <a:p>
                      <a:r>
                        <a:rPr lang="en-US" dirty="0"/>
                        <a:t>Related services (OT, PT, speech, paraprofessional)</a:t>
                      </a:r>
                    </a:p>
                    <a:p>
                      <a:r>
                        <a:rPr lang="en-US" dirty="0"/>
                        <a:t>Independent living goals, supports coordination after graduation</a:t>
                      </a:r>
                    </a:p>
                  </a:txBody>
                  <a:tcPr/>
                </a:tc>
                <a:extLst>
                  <a:ext uri="{0D108BD9-81ED-4DB2-BD59-A6C34878D82A}">
                    <a16:rowId xmlns:a16="http://schemas.microsoft.com/office/drawing/2014/main" val="4132400586"/>
                  </a:ext>
                </a:extLst>
              </a:tr>
              <a:tr h="370840">
                <a:tc>
                  <a:txBody>
                    <a:bodyPr/>
                    <a:lstStyle/>
                    <a:p>
                      <a:r>
                        <a:rPr lang="en-US" dirty="0"/>
                        <a:t>Substantial modifications</a:t>
                      </a:r>
                    </a:p>
                  </a:txBody>
                  <a:tcPr/>
                </a:tc>
                <a:tc>
                  <a:txBody>
                    <a:bodyPr/>
                    <a:lstStyle/>
                    <a:p>
                      <a:r>
                        <a:rPr lang="en-US" dirty="0"/>
                        <a:t>Use of tactile, objects, and/or assistive technology</a:t>
                      </a:r>
                    </a:p>
                    <a:p>
                      <a:endParaRPr lang="en-US" dirty="0"/>
                    </a:p>
                  </a:txBody>
                  <a:tcPr/>
                </a:tc>
                <a:extLst>
                  <a:ext uri="{0D108BD9-81ED-4DB2-BD59-A6C34878D82A}">
                    <a16:rowId xmlns:a16="http://schemas.microsoft.com/office/drawing/2014/main" val="449528671"/>
                  </a:ext>
                </a:extLst>
              </a:tr>
              <a:tr h="370840">
                <a:tc>
                  <a:txBody>
                    <a:bodyPr/>
                    <a:lstStyle/>
                    <a:p>
                      <a:r>
                        <a:rPr lang="en-US" dirty="0"/>
                        <a:t>Intensive instruction</a:t>
                      </a:r>
                    </a:p>
                  </a:txBody>
                  <a:tcPr/>
                </a:tc>
                <a:tc>
                  <a:txBody>
                    <a:bodyPr/>
                    <a:lstStyle/>
                    <a:p>
                      <a:r>
                        <a:rPr lang="en-US" dirty="0"/>
                        <a:t>Instruction aligned to PASA DLM Essential Elements typically in a 1:1 or small group setting.</a:t>
                      </a:r>
                    </a:p>
                  </a:txBody>
                  <a:tcPr/>
                </a:tc>
                <a:extLst>
                  <a:ext uri="{0D108BD9-81ED-4DB2-BD59-A6C34878D82A}">
                    <a16:rowId xmlns:a16="http://schemas.microsoft.com/office/drawing/2014/main" val="1109005038"/>
                  </a:ext>
                </a:extLst>
              </a:tr>
              <a:tr h="370840">
                <a:tc>
                  <a:txBody>
                    <a:bodyPr/>
                    <a:lstStyle/>
                    <a:p>
                      <a:r>
                        <a:rPr lang="en-US" dirty="0"/>
                        <a:t>Participation in general curriculum differs substantially</a:t>
                      </a:r>
                    </a:p>
                  </a:txBody>
                  <a:tcPr/>
                </a:tc>
                <a:tc>
                  <a:txBody>
                    <a:bodyPr/>
                    <a:lstStyle/>
                    <a:p>
                      <a:r>
                        <a:rPr lang="en-US" dirty="0"/>
                        <a:t>Plan to graduate based upon IEP goals rather than 5 Pathways.</a:t>
                      </a:r>
                    </a:p>
                    <a:p>
                      <a:r>
                        <a:rPr lang="en-US" dirty="0"/>
                        <a:t>Stay in a school aged program past typical year of graduation. </a:t>
                      </a:r>
                    </a:p>
                    <a:p>
                      <a:endParaRPr lang="en-US" dirty="0"/>
                    </a:p>
                  </a:txBody>
                  <a:tcPr/>
                </a:tc>
                <a:extLst>
                  <a:ext uri="{0D108BD9-81ED-4DB2-BD59-A6C34878D82A}">
                    <a16:rowId xmlns:a16="http://schemas.microsoft.com/office/drawing/2014/main" val="913392119"/>
                  </a:ext>
                </a:extLst>
              </a:tr>
            </a:tbl>
          </a:graphicData>
        </a:graphic>
      </p:graphicFrame>
    </p:spTree>
    <p:extLst>
      <p:ext uri="{BB962C8B-B14F-4D97-AF65-F5344CB8AC3E}">
        <p14:creationId xmlns:p14="http://schemas.microsoft.com/office/powerpoint/2010/main" val="31220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Should all my students in a life skills class qualify for the PASA?  No.  Remember, not all students in a particular type of class or service will qualify.  The student must meet all 6 criteria to qualify.&#10;">
            <a:extLst>
              <a:ext uri="{FF2B5EF4-FFF2-40B4-BE49-F238E27FC236}">
                <a16:creationId xmlns:a16="http://schemas.microsoft.com/office/drawing/2014/main" id="{08C38CDE-A56C-D74D-0C46-1802B529BDC1}"/>
              </a:ext>
            </a:extLst>
          </p:cNvPr>
          <p:cNvPicPr>
            <a:picLocks noChangeAspect="1"/>
          </p:cNvPicPr>
          <p:nvPr/>
        </p:nvPicPr>
        <p:blipFill>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79044-4E0B-9AAB-9923-105146F7218E}"/>
              </a:ext>
            </a:extLst>
          </p:cNvPr>
          <p:cNvSpPr>
            <a:spLocks noGrp="1"/>
          </p:cNvSpPr>
          <p:nvPr>
            <p:ph type="title"/>
          </p:nvPr>
        </p:nvSpPr>
        <p:spPr>
          <a:xfrm>
            <a:off x="838200" y="365125"/>
            <a:ext cx="10515600" cy="1325563"/>
          </a:xfrm>
        </p:spPr>
        <p:txBody>
          <a:bodyPr>
            <a:normAutofit/>
          </a:bodyPr>
          <a:lstStyle/>
          <a:p>
            <a:r>
              <a:rPr lang="en-US" dirty="0"/>
              <a:t>PASA Eligibility FAQs</a:t>
            </a:r>
          </a:p>
        </p:txBody>
      </p:sp>
      <p:sp>
        <p:nvSpPr>
          <p:cNvPr id="4" name="Date Placeholder 3">
            <a:extLst>
              <a:ext uri="{FF2B5EF4-FFF2-40B4-BE49-F238E27FC236}">
                <a16:creationId xmlns:a16="http://schemas.microsoft.com/office/drawing/2014/main" id="{53FC06EF-F3BC-DC58-8C9D-6847945E08E9}"/>
              </a:ext>
            </a:extLst>
          </p:cNvPr>
          <p:cNvSpPr>
            <a:spLocks noGrp="1"/>
          </p:cNvSpPr>
          <p:nvPr>
            <p:ph type="dt" sz="half" idx="10"/>
          </p:nvPr>
        </p:nvSpPr>
        <p:spPr>
          <a:xfrm>
            <a:off x="838200" y="6356350"/>
            <a:ext cx="2743200" cy="365125"/>
          </a:xfrm>
        </p:spPr>
        <p:txBody>
          <a:bodyPr>
            <a:normAutofit/>
          </a:bodyPr>
          <a:lstStyle/>
          <a:p>
            <a:pPr>
              <a:spcAft>
                <a:spcPts val="600"/>
              </a:spcAft>
            </a:pPr>
            <a:fld id="{A1DC029C-5B17-409B-86F2-A65FE5BE79A1}" type="datetime1">
              <a:rPr lang="en-US" smtClean="0"/>
              <a:pPr>
                <a:spcAft>
                  <a:spcPts val="600"/>
                </a:spcAft>
              </a:pPr>
              <a:t>8/14/2024</a:t>
            </a:fld>
            <a:endParaRPr lang="en-US"/>
          </a:p>
        </p:txBody>
      </p:sp>
      <p:sp>
        <p:nvSpPr>
          <p:cNvPr id="5" name="Slide Number Placeholder 4">
            <a:extLst>
              <a:ext uri="{FF2B5EF4-FFF2-40B4-BE49-F238E27FC236}">
                <a16:creationId xmlns:a16="http://schemas.microsoft.com/office/drawing/2014/main" id="{2983ED18-964F-20D4-432C-8092B6B7C6AE}"/>
              </a:ext>
            </a:extLst>
          </p:cNvPr>
          <p:cNvSpPr>
            <a:spLocks noGrp="1"/>
          </p:cNvSpPr>
          <p:nvPr>
            <p:ph type="sldNum" sz="quarter" idx="12"/>
          </p:nvPr>
        </p:nvSpPr>
        <p:spPr>
          <a:xfrm>
            <a:off x="8610600" y="6356350"/>
            <a:ext cx="2743200" cy="365125"/>
          </a:xfrm>
        </p:spPr>
        <p:txBody>
          <a:bodyPr>
            <a:normAutofit/>
          </a:bodyPr>
          <a:lstStyle/>
          <a:p>
            <a:pPr>
              <a:spcAft>
                <a:spcPts val="600"/>
              </a:spcAft>
            </a:pPr>
            <a:fld id="{B24F5015-3417-4B27-A586-E4CCF4D77832}" type="slidenum">
              <a:rPr lang="en-US" smtClean="0"/>
              <a:pPr>
                <a:spcAft>
                  <a:spcPts val="600"/>
                </a:spcAft>
              </a:pPr>
              <a:t>9</a:t>
            </a:fld>
            <a:endParaRPr lang="en-US"/>
          </a:p>
        </p:txBody>
      </p:sp>
      <p:graphicFrame>
        <p:nvGraphicFramePr>
          <p:cNvPr id="7" name="Content Placeholder 2" descr="Q and A that is described in the notes">
            <a:extLst>
              <a:ext uri="{FF2B5EF4-FFF2-40B4-BE49-F238E27FC236}">
                <a16:creationId xmlns:a16="http://schemas.microsoft.com/office/drawing/2014/main" id="{45CC571E-D82D-A94C-6A0C-5FC49DECA014}"/>
              </a:ext>
            </a:extLst>
          </p:cNvPr>
          <p:cNvGraphicFramePr>
            <a:graphicFrameLocks noGrp="1"/>
          </p:cNvGraphicFramePr>
          <p:nvPr>
            <p:ph idx="1"/>
            <p:extLst>
              <p:ext uri="{D42A27DB-BD31-4B8C-83A1-F6EECF244321}">
                <p14:modId xmlns:p14="http://schemas.microsoft.com/office/powerpoint/2010/main" val="18096699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0252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15F88E-6672-48DA-A1F5-268E8298735F}"/>
</file>

<file path=customXml/itemProps2.xml><?xml version="1.0" encoding="utf-8"?>
<ds:datastoreItem xmlns:ds="http://schemas.openxmlformats.org/officeDocument/2006/customXml" ds:itemID="{B8CB3FC7-B59E-40D5-A9DE-932E9E5BECE3}">
  <ds:schemaRefs>
    <ds:schemaRef ds:uri="f1c7bf0e-1cb0-48f8-99df-6e3f20f315b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14C1FC7-4E50-493F-BCB4-8C1A73F48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13790</TotalTime>
  <Words>4441</Words>
  <Application>Microsoft Office PowerPoint</Application>
  <PresentationFormat>Widescreen</PresentationFormat>
  <Paragraphs>393</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Aptos</vt:lpstr>
      <vt:lpstr>Arial</vt:lpstr>
      <vt:lpstr>Calibri</vt:lpstr>
      <vt:lpstr>Montserrat</vt:lpstr>
      <vt:lpstr>Office Theme</vt:lpstr>
      <vt:lpstr> PASA Getting Ready: What Special Education Administrators Need to Know about PASA DLM Participation and 1% Compliance Requirements </vt:lpstr>
      <vt:lpstr>Welcome Special Education Administrator/ PASA Assessment Coordinator (AC)</vt:lpstr>
      <vt:lpstr>TRAINING TOPICS</vt:lpstr>
      <vt:lpstr>What’s New for 24-25….</vt:lpstr>
      <vt:lpstr>WHO ARE THE STUDENTS? </vt:lpstr>
      <vt:lpstr>PASA Eligibility Criteria</vt:lpstr>
      <vt:lpstr>PASA Eligibility:  What does the data say?</vt:lpstr>
      <vt:lpstr>PASA Eligibility Key Data Points </vt:lpstr>
      <vt:lpstr>PASA Eligibility FAQs</vt:lpstr>
      <vt:lpstr>PASA Eligibility FAQs continued</vt:lpstr>
      <vt:lpstr>      Need More Information?</vt:lpstr>
      <vt:lpstr>WHAT IS MY ROLE AS THE PASA AC?</vt:lpstr>
      <vt:lpstr>PASA ASSESSMENT COORDINATOR (AC)</vt:lpstr>
      <vt:lpstr>PASA AC</vt:lpstr>
      <vt:lpstr>Important Dates</vt:lpstr>
      <vt:lpstr> Required RTAT </vt:lpstr>
      <vt:lpstr>Data Management for PASA ACs</vt:lpstr>
      <vt:lpstr>        Need More Information…</vt:lpstr>
      <vt:lpstr>HOW SHOULD LEAS ADDRESS STATE ASSESSMENT PARTICIPATION  REQUIREMENTS?</vt:lpstr>
      <vt:lpstr>Understanding the Participation Rates</vt:lpstr>
      <vt:lpstr>PA Tiered System of LEA 1% Oversight &amp; Monitoring  </vt:lpstr>
      <vt:lpstr>How Does The Process Work?</vt:lpstr>
      <vt:lpstr>Tier Identification Email #1</vt:lpstr>
      <vt:lpstr>Tier Identification Form</vt:lpstr>
      <vt:lpstr>Tier Identification Email #2</vt:lpstr>
      <vt:lpstr>Tier 1</vt:lpstr>
      <vt:lpstr>Tier 2</vt:lpstr>
      <vt:lpstr>Tier 3</vt:lpstr>
      <vt:lpstr>LEA 1% Required Actions Review</vt:lpstr>
      <vt:lpstr>Need More Information…</vt:lpstr>
      <vt:lpstr>PA DLM Team</vt:lpstr>
      <vt:lpstr>Contact/Mission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PASA Getting Ready</dc:title>
  <dc:creator>Milakovic, Dana</dc:creator>
  <cp:lastModifiedBy>Hampe, Lisa</cp:lastModifiedBy>
  <cp:revision>23</cp:revision>
  <dcterms:created xsi:type="dcterms:W3CDTF">2022-07-06T18:28:13Z</dcterms:created>
  <dcterms:modified xsi:type="dcterms:W3CDTF">2024-08-14T13:42:48Z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MigrationSourceURL">
    <vt:lpwstr/>
  </property>
  <property fmtid="{D5CDD505-2E9C-101B-9397-08002B2CF9AE}" pid="4" name="Order">
    <vt:r8>1623800</vt:r8>
  </property>
  <property fmtid="{D5CDD505-2E9C-101B-9397-08002B2CF9AE}" pid="5" name="Category">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